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264" r:id="rId4"/>
    <p:sldId id="266" r:id="rId5"/>
    <p:sldId id="325" r:id="rId6"/>
    <p:sldId id="277" r:id="rId7"/>
    <p:sldId id="267" r:id="rId8"/>
    <p:sldId id="269" r:id="rId9"/>
    <p:sldId id="272" r:id="rId10"/>
    <p:sldId id="273" r:id="rId11"/>
    <p:sldId id="274" r:id="rId12"/>
    <p:sldId id="321" r:id="rId13"/>
    <p:sldId id="332" r:id="rId14"/>
    <p:sldId id="279" r:id="rId15"/>
    <p:sldId id="280" r:id="rId16"/>
    <p:sldId id="336" r:id="rId17"/>
    <p:sldId id="282" r:id="rId18"/>
    <p:sldId id="335" r:id="rId19"/>
    <p:sldId id="283" r:id="rId20"/>
    <p:sldId id="285" r:id="rId21"/>
    <p:sldId id="296" r:id="rId22"/>
    <p:sldId id="297" r:id="rId23"/>
    <p:sldId id="287" r:id="rId24"/>
    <p:sldId id="288" r:id="rId25"/>
    <p:sldId id="290" r:id="rId26"/>
    <p:sldId id="291" r:id="rId27"/>
    <p:sldId id="298" r:id="rId28"/>
    <p:sldId id="289" r:id="rId29"/>
    <p:sldId id="292" r:id="rId30"/>
    <p:sldId id="293" r:id="rId31"/>
    <p:sldId id="294" r:id="rId32"/>
    <p:sldId id="322" r:id="rId33"/>
    <p:sldId id="329" r:id="rId34"/>
    <p:sldId id="300" r:id="rId35"/>
    <p:sldId id="305" r:id="rId36"/>
    <p:sldId id="301" r:id="rId37"/>
    <p:sldId id="302" r:id="rId38"/>
    <p:sldId id="306" r:id="rId39"/>
    <p:sldId id="334" r:id="rId40"/>
    <p:sldId id="307" r:id="rId41"/>
    <p:sldId id="309" r:id="rId42"/>
    <p:sldId id="310" r:id="rId43"/>
    <p:sldId id="311" r:id="rId44"/>
    <p:sldId id="312" r:id="rId45"/>
    <p:sldId id="313" r:id="rId46"/>
    <p:sldId id="314" r:id="rId47"/>
    <p:sldId id="315" r:id="rId48"/>
    <p:sldId id="316" r:id="rId49"/>
    <p:sldId id="324" r:id="rId50"/>
    <p:sldId id="318" r:id="rId51"/>
    <p:sldId id="319" r:id="rId52"/>
    <p:sldId id="323" r:id="rId53"/>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38" autoAdjust="0"/>
  </p:normalViewPr>
  <p:slideViewPr>
    <p:cSldViewPr>
      <p:cViewPr varScale="1">
        <p:scale>
          <a:sx n="86" d="100"/>
          <a:sy n="86" d="100"/>
        </p:scale>
        <p:origin x="-1494" y="-90"/>
      </p:cViewPr>
      <p:guideLst>
        <p:guide orient="horz" pos="2160"/>
        <p:guide pos="2880"/>
      </p:guideLst>
    </p:cSldViewPr>
  </p:slideViewPr>
  <p:outlineViewPr>
    <p:cViewPr>
      <p:scale>
        <a:sx n="33" d="100"/>
        <a:sy n="33" d="100"/>
      </p:scale>
      <p:origin x="0" y="374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D111B8-2E5E-44D3-A913-015F17378986}" type="datetimeFigureOut">
              <a:rPr lang="nl-BE" smtClean="0"/>
              <a:pPr/>
              <a:t>21/02/2020</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1F77C8-3E74-43B0-B639-97282FF44B69}" type="slidenum">
              <a:rPr lang="nl-BE" smtClean="0"/>
              <a:pPr/>
              <a:t>‹nr.›</a:t>
            </a:fld>
            <a:endParaRPr lang="nl-B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BE"/>
          </a:p>
        </p:txBody>
      </p:sp>
      <p:sp>
        <p:nvSpPr>
          <p:cNvPr id="4" name="Tijdelijke aanduiding voor datum 3"/>
          <p:cNvSpPr>
            <a:spLocks noGrp="1"/>
          </p:cNvSpPr>
          <p:nvPr>
            <p:ph type="dt" sz="half" idx="10"/>
          </p:nvPr>
        </p:nvSpPr>
        <p:spPr/>
        <p:txBody>
          <a:bodyPr/>
          <a:lstStyle/>
          <a:p>
            <a:fld id="{7F618C3B-C7EF-4733-925B-138FC1AA16E6}" type="datetimeFigureOut">
              <a:rPr lang="nl-BE" smtClean="0"/>
              <a:pPr/>
              <a:t>21/02/2020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0386AE3-AB0B-4602-8D42-FA061A6D805D}" type="slidenum">
              <a:rPr lang="nl-BE" smtClean="0"/>
              <a:pPr/>
              <a:t>‹nr.›</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7F618C3B-C7EF-4733-925B-138FC1AA16E6}" type="datetimeFigureOut">
              <a:rPr lang="nl-BE" smtClean="0"/>
              <a:pPr/>
              <a:t>21/02/2020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0386AE3-AB0B-4602-8D42-FA061A6D805D}" type="slidenum">
              <a:rPr lang="nl-BE" smtClean="0"/>
              <a:pPr/>
              <a:t>‹nr.›</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7F618C3B-C7EF-4733-925B-138FC1AA16E6}" type="datetimeFigureOut">
              <a:rPr lang="nl-BE" smtClean="0"/>
              <a:pPr/>
              <a:t>21/02/2020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0386AE3-AB0B-4602-8D42-FA061A6D805D}" type="slidenum">
              <a:rPr lang="nl-BE" smtClean="0"/>
              <a:pPr/>
              <a:t>‹nr.›</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7F618C3B-C7EF-4733-925B-138FC1AA16E6}" type="datetimeFigureOut">
              <a:rPr lang="nl-BE" smtClean="0"/>
              <a:pPr/>
              <a:t>21/02/2020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0386AE3-AB0B-4602-8D42-FA061A6D805D}" type="slidenum">
              <a:rPr lang="nl-BE" smtClean="0"/>
              <a:pPr/>
              <a:t>‹nr.›</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7F618C3B-C7EF-4733-925B-138FC1AA16E6}" type="datetimeFigureOut">
              <a:rPr lang="nl-BE" smtClean="0"/>
              <a:pPr/>
              <a:t>21/02/2020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0386AE3-AB0B-4602-8D42-FA061A6D805D}" type="slidenum">
              <a:rPr lang="nl-BE" smtClean="0"/>
              <a:pPr/>
              <a:t>‹nr.›</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7F618C3B-C7EF-4733-925B-138FC1AA16E6}" type="datetimeFigureOut">
              <a:rPr lang="nl-BE" smtClean="0"/>
              <a:pPr/>
              <a:t>21/02/2020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0386AE3-AB0B-4602-8D42-FA061A6D805D}" type="slidenum">
              <a:rPr lang="nl-BE" smtClean="0"/>
              <a:pPr/>
              <a:t>‹nr.›</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7F618C3B-C7EF-4733-925B-138FC1AA16E6}" type="datetimeFigureOut">
              <a:rPr lang="nl-BE" smtClean="0"/>
              <a:pPr/>
              <a:t>21/02/2020</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80386AE3-AB0B-4602-8D42-FA061A6D805D}" type="slidenum">
              <a:rPr lang="nl-BE" smtClean="0"/>
              <a:pPr/>
              <a:t>‹nr.›</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7F618C3B-C7EF-4733-925B-138FC1AA16E6}" type="datetimeFigureOut">
              <a:rPr lang="nl-BE" smtClean="0"/>
              <a:pPr/>
              <a:t>21/02/2020</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80386AE3-AB0B-4602-8D42-FA061A6D805D}" type="slidenum">
              <a:rPr lang="nl-BE" smtClean="0"/>
              <a:pPr/>
              <a:t>‹nr.›</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F618C3B-C7EF-4733-925B-138FC1AA16E6}" type="datetimeFigureOut">
              <a:rPr lang="nl-BE" smtClean="0"/>
              <a:pPr/>
              <a:t>21/02/2020</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80386AE3-AB0B-4602-8D42-FA061A6D805D}" type="slidenum">
              <a:rPr lang="nl-BE" smtClean="0"/>
              <a:pPr/>
              <a:t>‹nr.›</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F618C3B-C7EF-4733-925B-138FC1AA16E6}" type="datetimeFigureOut">
              <a:rPr lang="nl-BE" smtClean="0"/>
              <a:pPr/>
              <a:t>21/02/2020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0386AE3-AB0B-4602-8D42-FA061A6D805D}" type="slidenum">
              <a:rPr lang="nl-BE" smtClean="0"/>
              <a:pPr/>
              <a:t>‹nr.›</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F618C3B-C7EF-4733-925B-138FC1AA16E6}" type="datetimeFigureOut">
              <a:rPr lang="nl-BE" smtClean="0"/>
              <a:pPr/>
              <a:t>21/02/2020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0386AE3-AB0B-4602-8D42-FA061A6D805D}" type="slidenum">
              <a:rPr lang="nl-BE" smtClean="0"/>
              <a:pPr/>
              <a:t>‹nr.›</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18C3B-C7EF-4733-925B-138FC1AA16E6}" type="datetimeFigureOut">
              <a:rPr lang="nl-BE" smtClean="0"/>
              <a:pPr/>
              <a:t>21/02/2020</a:t>
            </a:fld>
            <a:endParaRPr lang="nl-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386AE3-AB0B-4602-8D42-FA061A6D805D}" type="slidenum">
              <a:rPr lang="nl-BE" smtClean="0"/>
              <a:pPr/>
              <a:t>‹nr.›</a:t>
            </a:fld>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hyperlink" Target="https://nl.wikipedia.org/wiki/Speekselklier" TargetMode="External"/><Relationship Id="rId13" Type="http://schemas.openxmlformats.org/officeDocument/2006/relationships/hyperlink" Target="https://nl.wikipedia.org/wiki/Eileider" TargetMode="External"/><Relationship Id="rId18" Type="http://schemas.openxmlformats.org/officeDocument/2006/relationships/hyperlink" Target="https://nl.wikipedia.org/wiki/Hart" TargetMode="External"/><Relationship Id="rId3" Type="http://schemas.openxmlformats.org/officeDocument/2006/relationships/hyperlink" Target="https://nl.wikipedia.org/wiki/Hepatopancreas" TargetMode="External"/><Relationship Id="rId7" Type="http://schemas.openxmlformats.org/officeDocument/2006/relationships/hyperlink" Target="https://nl.wikipedia.org/wiki/Krop_(darmkanaal)" TargetMode="External"/><Relationship Id="rId12" Type="http://schemas.openxmlformats.org/officeDocument/2006/relationships/hyperlink" Target="https://nl.wikipedia.org/w/index.php?title=Slijmklier&amp;action=edit&amp;redlink=1" TargetMode="External"/><Relationship Id="rId17" Type="http://schemas.openxmlformats.org/officeDocument/2006/relationships/hyperlink" Target="https://nl.wikipedia.org/wiki/Mantel_(weekdieren)" TargetMode="External"/><Relationship Id="rId2" Type="http://schemas.openxmlformats.org/officeDocument/2006/relationships/hyperlink" Target="https://nl.wikipedia.org/wiki/Schelp" TargetMode="External"/><Relationship Id="rId16" Type="http://schemas.openxmlformats.org/officeDocument/2006/relationships/hyperlink" Target="https://nl.wikipedia.org/wiki/Nier_(biologie)" TargetMode="External"/><Relationship Id="rId20"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hyperlink" Target="https://nl.wikipedia.org/wiki/Zenuwknoop" TargetMode="External"/><Relationship Id="rId11" Type="http://schemas.openxmlformats.org/officeDocument/2006/relationships/hyperlink" Target="https://nl.wikipedia.org/wiki/Vagina" TargetMode="External"/><Relationship Id="rId5" Type="http://schemas.openxmlformats.org/officeDocument/2006/relationships/hyperlink" Target="https://nl.wikipedia.org/wiki/Tentakel" TargetMode="External"/><Relationship Id="rId15" Type="http://schemas.openxmlformats.org/officeDocument/2006/relationships/hyperlink" Target="https://nl.wikipedia.org/wiki/Maag" TargetMode="External"/><Relationship Id="rId10" Type="http://schemas.openxmlformats.org/officeDocument/2006/relationships/hyperlink" Target="https://nl.wikipedia.org/wiki/Penis" TargetMode="External"/><Relationship Id="rId19" Type="http://schemas.openxmlformats.org/officeDocument/2006/relationships/hyperlink" Target="https://nl.wikipedia.org/wiki/Zaadleider" TargetMode="External"/><Relationship Id="rId4" Type="http://schemas.openxmlformats.org/officeDocument/2006/relationships/hyperlink" Target="https://nl.wikipedia.org/w/index.php?title=Long_(Pulmonata)&amp;action=edit&amp;redlink=1" TargetMode="External"/><Relationship Id="rId9" Type="http://schemas.openxmlformats.org/officeDocument/2006/relationships/hyperlink" Target="https://nl.wikipedia.org/w/index.php?title=Geslachtsopening&amp;action=edit&amp;redlink=1" TargetMode="External"/><Relationship Id="rId14" Type="http://schemas.openxmlformats.org/officeDocument/2006/relationships/hyperlink" Target="https://nl.wikipedia.org/w/index.php?title=Voet_(weekdier)&amp;action=edit&amp;redlink=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620689"/>
            <a:ext cx="7772400" cy="2979762"/>
          </a:xfrm>
        </p:spPr>
        <p:txBody>
          <a:bodyPr>
            <a:normAutofit/>
          </a:bodyPr>
          <a:lstStyle/>
          <a:p>
            <a:r>
              <a:rPr lang="nl-BE" sz="9600" dirty="0"/>
              <a:t>SLAKKEN</a:t>
            </a:r>
          </a:p>
        </p:txBody>
      </p:sp>
      <p:sp>
        <p:nvSpPr>
          <p:cNvPr id="3" name="Ondertitel 2"/>
          <p:cNvSpPr>
            <a:spLocks noGrp="1"/>
          </p:cNvSpPr>
          <p:nvPr>
            <p:ph type="subTitle" idx="1"/>
          </p:nvPr>
        </p:nvSpPr>
        <p:spPr>
          <a:xfrm>
            <a:off x="1187624" y="3600451"/>
            <a:ext cx="6400800" cy="1752600"/>
          </a:xfrm>
        </p:spPr>
        <p:txBody>
          <a:bodyPr>
            <a:normAutofit/>
          </a:bodyPr>
          <a:lstStyle/>
          <a:p>
            <a:r>
              <a:rPr lang="nl-BE" sz="4800" b="1" dirty="0"/>
              <a:t>Een inleiding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2288" y="3140968"/>
            <a:ext cx="5486400" cy="648072"/>
          </a:xfrm>
        </p:spPr>
        <p:txBody>
          <a:bodyPr/>
          <a:lstStyle/>
          <a:p>
            <a:r>
              <a:rPr lang="nl-BE" dirty="0"/>
              <a:t>Liefdespijl van een loofslak</a:t>
            </a:r>
          </a:p>
        </p:txBody>
      </p:sp>
      <p:sp>
        <p:nvSpPr>
          <p:cNvPr id="3" name="Tijdelijke aanduiding voor afbeelding 2"/>
          <p:cNvSpPr>
            <a:spLocks noGrp="1"/>
          </p:cNvSpPr>
          <p:nvPr>
            <p:ph type="pic" idx="1"/>
          </p:nvPr>
        </p:nvSpPr>
        <p:spPr>
          <a:xfrm>
            <a:off x="1792288" y="476673"/>
            <a:ext cx="6380112" cy="2232248"/>
          </a:xfrm>
        </p:spPr>
      </p:sp>
      <p:sp>
        <p:nvSpPr>
          <p:cNvPr id="4" name="Tijdelijke aanduiding voor tekst 3"/>
          <p:cNvSpPr>
            <a:spLocks noGrp="1"/>
          </p:cNvSpPr>
          <p:nvPr>
            <p:ph type="body" sz="half" idx="2"/>
          </p:nvPr>
        </p:nvSpPr>
        <p:spPr>
          <a:xfrm>
            <a:off x="1792288" y="3933056"/>
            <a:ext cx="5486400" cy="2239144"/>
          </a:xfrm>
        </p:spPr>
        <p:txBody>
          <a:bodyPr/>
          <a:lstStyle/>
          <a:p>
            <a:endParaRPr lang="nl-BE" dirty="0"/>
          </a:p>
        </p:txBody>
      </p:sp>
      <p:pic>
        <p:nvPicPr>
          <p:cNvPr id="4099" name="Picture 3" descr="C:\Users\Edwin\Downloads\slakMonachoides_vicinus_dart_lateral.jpg"/>
          <p:cNvPicPr>
            <a:picLocks noChangeAspect="1" noChangeArrowheads="1"/>
          </p:cNvPicPr>
          <p:nvPr/>
        </p:nvPicPr>
        <p:blipFill>
          <a:blip r:embed="rId2" cstate="print"/>
          <a:srcRect/>
          <a:stretch>
            <a:fillRect/>
          </a:stretch>
        </p:blipFill>
        <p:spPr bwMode="auto">
          <a:xfrm>
            <a:off x="1691680" y="404664"/>
            <a:ext cx="5472608" cy="2688337"/>
          </a:xfrm>
          <a:prstGeom prst="rect">
            <a:avLst/>
          </a:prstGeom>
          <a:noFill/>
        </p:spPr>
      </p:pic>
      <p:pic>
        <p:nvPicPr>
          <p:cNvPr id="4100" name="Picture 4" descr="C:\Users\Edwin\Downloads\bosloofslak266px-Monachoides_incarnatus.jpg"/>
          <p:cNvPicPr>
            <a:picLocks noChangeAspect="1" noChangeArrowheads="1"/>
          </p:cNvPicPr>
          <p:nvPr/>
        </p:nvPicPr>
        <p:blipFill>
          <a:blip r:embed="rId3" cstate="print"/>
          <a:srcRect/>
          <a:stretch>
            <a:fillRect/>
          </a:stretch>
        </p:blipFill>
        <p:spPr bwMode="auto">
          <a:xfrm>
            <a:off x="1691680" y="4005064"/>
            <a:ext cx="3378200" cy="20574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dwin\Downloads\pijlslakmg_2531w.jpg"/>
          <p:cNvPicPr>
            <a:picLocks noChangeAspect="1" noChangeArrowheads="1"/>
          </p:cNvPicPr>
          <p:nvPr/>
        </p:nvPicPr>
        <p:blipFill>
          <a:blip r:embed="rId2" cstate="print"/>
          <a:srcRect/>
          <a:stretch>
            <a:fillRect/>
          </a:stretch>
        </p:blipFill>
        <p:spPr bwMode="auto">
          <a:xfrm>
            <a:off x="0" y="382753"/>
            <a:ext cx="9144000" cy="609249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147248" cy="419646"/>
          </a:xfrm>
        </p:spPr>
        <p:txBody>
          <a:bodyPr/>
          <a:lstStyle/>
          <a:p>
            <a:r>
              <a:rPr lang="nl-BE" dirty="0"/>
              <a:t>Spaanse wegslak.  </a:t>
            </a:r>
            <a:r>
              <a:rPr lang="nl-BE" dirty="0" err="1"/>
              <a:t>Lehmannia</a:t>
            </a:r>
            <a:r>
              <a:rPr lang="nl-BE" dirty="0"/>
              <a:t> </a:t>
            </a:r>
            <a:r>
              <a:rPr lang="nl-BE" dirty="0" err="1"/>
              <a:t>valentiana</a:t>
            </a:r>
            <a:endParaRPr lang="nl-BE" dirty="0"/>
          </a:p>
        </p:txBody>
      </p:sp>
      <p:sp>
        <p:nvSpPr>
          <p:cNvPr id="4" name="Tijdelijke aanduiding voor tekst 3"/>
          <p:cNvSpPr>
            <a:spLocks noGrp="1"/>
          </p:cNvSpPr>
          <p:nvPr>
            <p:ph type="body" sz="half" idx="2"/>
          </p:nvPr>
        </p:nvSpPr>
        <p:spPr/>
        <p:txBody>
          <a:bodyPr/>
          <a:lstStyle/>
          <a:p>
            <a:endParaRPr lang="nl-BE"/>
          </a:p>
        </p:txBody>
      </p:sp>
      <p:pic>
        <p:nvPicPr>
          <p:cNvPr id="2050" name="Picture 2" descr="C:\Users\Edwin\Downloads\slakkenromantiek.jpg"/>
          <p:cNvPicPr>
            <a:picLocks noGrp="1" noChangeAspect="1" noChangeArrowheads="1"/>
          </p:cNvPicPr>
          <p:nvPr>
            <p:ph idx="1"/>
          </p:nvPr>
        </p:nvPicPr>
        <p:blipFill>
          <a:blip r:embed="rId2" cstate="print"/>
          <a:srcRect/>
          <a:stretch>
            <a:fillRect/>
          </a:stretch>
        </p:blipFill>
        <p:spPr bwMode="auto">
          <a:xfrm>
            <a:off x="683568" y="836712"/>
            <a:ext cx="8028384" cy="602128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5122" name="Picture 2" descr="C:\Users\Edwin\Pictures\09047-cupids.jpg"/>
          <p:cNvPicPr>
            <a:picLocks noGrp="1" noChangeAspect="1" noChangeArrowheads="1"/>
          </p:cNvPicPr>
          <p:nvPr>
            <p:ph sz="half" idx="2"/>
          </p:nvPr>
        </p:nvPicPr>
        <p:blipFill>
          <a:blip r:embed="rId2" cstate="print"/>
          <a:srcRect/>
          <a:stretch>
            <a:fillRect/>
          </a:stretch>
        </p:blipFill>
        <p:spPr bwMode="auto">
          <a:xfrm>
            <a:off x="4499992" y="0"/>
            <a:ext cx="4873354" cy="2376264"/>
          </a:xfrm>
          <a:prstGeom prst="rect">
            <a:avLst/>
          </a:prstGeom>
          <a:noFill/>
        </p:spPr>
      </p:pic>
      <p:pic>
        <p:nvPicPr>
          <p:cNvPr id="6" name="Picture 2" descr="C:\Users\Edwin\Downloads\0e76472c-3685-4ea5-9f47-2b6c4b4054c6.jpg"/>
          <p:cNvPicPr>
            <a:picLocks noGrp="1" noChangeAspect="1" noChangeArrowheads="1"/>
          </p:cNvPicPr>
          <p:nvPr>
            <p:ph sz="half" idx="1"/>
          </p:nvPr>
        </p:nvPicPr>
        <p:blipFill>
          <a:blip r:embed="rId3" cstate="print"/>
          <a:srcRect/>
          <a:stretch>
            <a:fillRect/>
          </a:stretch>
        </p:blipFill>
        <p:spPr bwMode="auto">
          <a:xfrm>
            <a:off x="755576" y="0"/>
            <a:ext cx="5471097" cy="688045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waarnemingen.be/media/photo/021/184/21184540.jpg"/>
          <p:cNvPicPr>
            <a:picLocks noChangeAspect="1" noChangeArrowheads="1"/>
          </p:cNvPicPr>
          <p:nvPr/>
        </p:nvPicPr>
        <p:blipFill>
          <a:blip r:embed="rId2" cstate="print"/>
          <a:srcRect/>
          <a:stretch>
            <a:fillRect/>
          </a:stretch>
        </p:blipFill>
        <p:spPr bwMode="auto">
          <a:xfrm>
            <a:off x="0" y="0"/>
            <a:ext cx="9324528" cy="8268072"/>
          </a:xfrm>
          <a:prstGeom prst="rect">
            <a:avLst/>
          </a:prstGeom>
          <a:noFill/>
        </p:spPr>
      </p:pic>
      <p:sp>
        <p:nvSpPr>
          <p:cNvPr id="4" name="Tekstvak 3"/>
          <p:cNvSpPr txBox="1"/>
          <p:nvPr/>
        </p:nvSpPr>
        <p:spPr>
          <a:xfrm>
            <a:off x="467544" y="548680"/>
            <a:ext cx="8676456" cy="1200329"/>
          </a:xfrm>
          <a:prstGeom prst="rect">
            <a:avLst/>
          </a:prstGeom>
          <a:noFill/>
        </p:spPr>
        <p:txBody>
          <a:bodyPr wrap="square" rtlCol="0">
            <a:spAutoFit/>
          </a:bodyPr>
          <a:lstStyle/>
          <a:p>
            <a:r>
              <a:rPr lang="nl-BE" sz="7200" dirty="0">
                <a:solidFill>
                  <a:schemeClr val="bg1"/>
                </a:solidFill>
              </a:rPr>
              <a:t>Een aantal soorten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Gewone barnsteenslak   </a:t>
            </a:r>
            <a:r>
              <a:rPr lang="nl-BE" sz="3200" dirty="0" err="1"/>
              <a:t>Siccinea</a:t>
            </a:r>
            <a:r>
              <a:rPr lang="nl-BE" sz="3200" dirty="0"/>
              <a:t> putris</a:t>
            </a:r>
          </a:p>
        </p:txBody>
      </p:sp>
      <p:pic>
        <p:nvPicPr>
          <p:cNvPr id="34818" name="Picture 2" descr="C:\Users\Edwin\Downloads\5202722.jpg"/>
          <p:cNvPicPr>
            <a:picLocks noGrp="1" noChangeAspect="1" noChangeArrowheads="1"/>
          </p:cNvPicPr>
          <p:nvPr>
            <p:ph sz="half" idx="1"/>
          </p:nvPr>
        </p:nvPicPr>
        <p:blipFill>
          <a:blip r:embed="rId2" cstate="print"/>
          <a:srcRect/>
          <a:stretch>
            <a:fillRect/>
          </a:stretch>
        </p:blipFill>
        <p:spPr bwMode="auto">
          <a:xfrm>
            <a:off x="0" y="1628800"/>
            <a:ext cx="3027148" cy="4525963"/>
          </a:xfrm>
          <a:prstGeom prst="rect">
            <a:avLst/>
          </a:prstGeom>
          <a:noFill/>
        </p:spPr>
      </p:pic>
      <p:pic>
        <p:nvPicPr>
          <p:cNvPr id="34819" name="Picture 3" descr="C:\Users\Edwin\Downloads\21184535.jpg"/>
          <p:cNvPicPr>
            <a:picLocks noGrp="1" noChangeAspect="1" noChangeArrowheads="1"/>
          </p:cNvPicPr>
          <p:nvPr>
            <p:ph sz="half" idx="2"/>
          </p:nvPr>
        </p:nvPicPr>
        <p:blipFill>
          <a:blip r:embed="rId3" cstate="print"/>
          <a:srcRect/>
          <a:stretch>
            <a:fillRect/>
          </a:stretch>
        </p:blipFill>
        <p:spPr bwMode="auto">
          <a:xfrm>
            <a:off x="3059832" y="1628800"/>
            <a:ext cx="6084168" cy="453650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1026" name="Picture 2" descr="C:\Users\Edwin\Pictures\p1010022.jpg"/>
          <p:cNvPicPr>
            <a:picLocks noGrp="1" noChangeAspect="1" noChangeArrowheads="1"/>
          </p:cNvPicPr>
          <p:nvPr>
            <p:ph idx="1"/>
          </p:nvPr>
        </p:nvPicPr>
        <p:blipFill>
          <a:blip r:embed="rId2" cstate="print"/>
          <a:srcRect/>
          <a:stretch>
            <a:fillRect/>
          </a:stretch>
        </p:blipFill>
        <p:spPr bwMode="auto">
          <a:xfrm>
            <a:off x="0" y="-25249"/>
            <a:ext cx="9756575" cy="7317431"/>
          </a:xfrm>
          <a:prstGeom prst="rect">
            <a:avLst/>
          </a:prstGeom>
          <a:noFill/>
        </p:spPr>
      </p:pic>
      <p:sp>
        <p:nvSpPr>
          <p:cNvPr id="5" name="Rechthoek 4"/>
          <p:cNvSpPr/>
          <p:nvPr/>
        </p:nvSpPr>
        <p:spPr>
          <a:xfrm>
            <a:off x="0" y="116633"/>
            <a:ext cx="9468544" cy="1323439"/>
          </a:xfrm>
          <a:prstGeom prst="rect">
            <a:avLst/>
          </a:prstGeom>
        </p:spPr>
        <p:txBody>
          <a:bodyPr wrap="square">
            <a:spAutoFit/>
          </a:bodyPr>
          <a:lstStyle/>
          <a:p>
            <a:r>
              <a:rPr lang="nl-BE" sz="4000" dirty="0">
                <a:solidFill>
                  <a:schemeClr val="bg1"/>
                </a:solidFill>
              </a:rPr>
              <a:t>Barnsteenslak geïnfecteerd met parasiet, </a:t>
            </a:r>
            <a:r>
              <a:rPr lang="nl-BE" sz="4000" dirty="0" err="1">
                <a:solidFill>
                  <a:schemeClr val="bg1"/>
                </a:solidFill>
              </a:rPr>
              <a:t>Leucochloridium</a:t>
            </a:r>
            <a:r>
              <a:rPr lang="nl-BE" sz="4000" dirty="0">
                <a:solidFill>
                  <a:schemeClr val="bg1"/>
                </a:solidFill>
              </a:rPr>
              <a:t> </a:t>
            </a:r>
            <a:r>
              <a:rPr lang="nl-BE" sz="4000" dirty="0" err="1">
                <a:solidFill>
                  <a:schemeClr val="bg1"/>
                </a:solidFill>
              </a:rPr>
              <a:t>paradoxum</a:t>
            </a:r>
            <a:r>
              <a:rPr lang="nl-BE" sz="4000" dirty="0">
                <a:solidFill>
                  <a:schemeClr val="bg1"/>
                </a:solidFill>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700" dirty="0"/>
              <a:t>Broedzakken met daarin ongeslachtelijke voortplanting </a:t>
            </a:r>
            <a:br>
              <a:rPr lang="nl-BE" sz="2700" dirty="0"/>
            </a:br>
            <a:r>
              <a:rPr lang="nl-BE" sz="2700" dirty="0"/>
              <a:t>(sporocysten)</a:t>
            </a:r>
            <a:endParaRPr lang="nl-BE" dirty="0"/>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a:p>
        </p:txBody>
      </p:sp>
      <p:pic>
        <p:nvPicPr>
          <p:cNvPr id="1026" name="Picture 2" descr="C:\Users\Edwin\Downloads\worm.jpg"/>
          <p:cNvPicPr>
            <a:picLocks noGrp="1" noChangeAspect="1" noChangeArrowheads="1"/>
          </p:cNvPicPr>
          <p:nvPr>
            <p:ph sz="half" idx="2"/>
          </p:nvPr>
        </p:nvPicPr>
        <p:blipFill>
          <a:blip r:embed="rId2" cstate="print"/>
          <a:srcRect/>
          <a:stretch>
            <a:fillRect/>
          </a:stretch>
        </p:blipFill>
        <p:spPr bwMode="auto">
          <a:xfrm>
            <a:off x="0" y="2171960"/>
            <a:ext cx="4593239" cy="2816759"/>
          </a:xfrm>
          <a:prstGeom prst="rect">
            <a:avLst/>
          </a:prstGeom>
          <a:noFill/>
        </p:spPr>
      </p:pic>
      <p:pic>
        <p:nvPicPr>
          <p:cNvPr id="1027" name="Picture 3" descr="C:\Users\Edwin\Downloads\wormss.jpg"/>
          <p:cNvPicPr>
            <a:picLocks noGrp="1" noChangeAspect="1" noChangeArrowheads="1"/>
          </p:cNvPicPr>
          <p:nvPr>
            <p:ph sz="quarter" idx="4"/>
          </p:nvPr>
        </p:nvPicPr>
        <p:blipFill>
          <a:blip r:embed="rId3" cstate="print"/>
          <a:srcRect/>
          <a:stretch>
            <a:fillRect/>
          </a:stretch>
        </p:blipFill>
        <p:spPr bwMode="auto">
          <a:xfrm>
            <a:off x="5508104" y="2132856"/>
            <a:ext cx="3350611" cy="4473239"/>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27984" y="274638"/>
            <a:ext cx="4258816" cy="1143000"/>
          </a:xfrm>
        </p:spPr>
        <p:txBody>
          <a:bodyPr>
            <a:normAutofit/>
          </a:bodyPr>
          <a:lstStyle/>
          <a:p>
            <a:pPr algn="r"/>
            <a:r>
              <a:rPr lang="nl-BE" sz="2700" dirty="0"/>
              <a:t>Cyclus van de</a:t>
            </a:r>
            <a:br>
              <a:rPr lang="nl-BE" sz="2700" dirty="0"/>
            </a:br>
            <a:r>
              <a:rPr lang="nl-BE" sz="2700" dirty="0"/>
              <a:t> </a:t>
            </a:r>
            <a:r>
              <a:rPr lang="nl-BE" sz="2700" dirty="0" err="1"/>
              <a:t>Leucochloridium</a:t>
            </a:r>
            <a:r>
              <a:rPr lang="nl-BE" sz="2700" dirty="0"/>
              <a:t> </a:t>
            </a:r>
            <a:r>
              <a:rPr lang="nl-BE" sz="2700" dirty="0" err="1"/>
              <a:t>paradoxum</a:t>
            </a:r>
            <a:endParaRPr lang="nl-BE" sz="2700" dirty="0"/>
          </a:p>
        </p:txBody>
      </p:sp>
      <p:sp>
        <p:nvSpPr>
          <p:cNvPr id="4" name="Tijdelijke aanduiding voor inhoud 3"/>
          <p:cNvSpPr>
            <a:spLocks noGrp="1"/>
          </p:cNvSpPr>
          <p:nvPr>
            <p:ph sz="half" idx="2"/>
          </p:nvPr>
        </p:nvSpPr>
        <p:spPr>
          <a:xfrm>
            <a:off x="4355976" y="1268760"/>
            <a:ext cx="4330824" cy="6120680"/>
          </a:xfrm>
        </p:spPr>
        <p:txBody>
          <a:bodyPr>
            <a:normAutofit fontScale="55000" lnSpcReduction="20000"/>
          </a:bodyPr>
          <a:lstStyle/>
          <a:p>
            <a:r>
              <a:rPr lang="nl-BE" dirty="0" smtClean="0"/>
              <a:t>Tweeslachtige</a:t>
            </a:r>
            <a:r>
              <a:rPr lang="nl-BE" dirty="0" smtClean="0"/>
              <a:t> </a:t>
            </a:r>
            <a:r>
              <a:rPr lang="nl-BE" dirty="0"/>
              <a:t>kleine platwormen. Kunnen  in aars van alle vogels leven.</a:t>
            </a:r>
          </a:p>
          <a:p>
            <a:r>
              <a:rPr lang="nl-BE" dirty="0"/>
              <a:t>Paren  en leggen eieren  in de cloaca.</a:t>
            </a:r>
          </a:p>
          <a:p>
            <a:r>
              <a:rPr lang="nl-BE" dirty="0"/>
              <a:t>De eieren komen in de </a:t>
            </a:r>
            <a:r>
              <a:rPr lang="nl-BE" dirty="0" err="1"/>
              <a:t>faeces</a:t>
            </a:r>
            <a:r>
              <a:rPr lang="nl-BE" dirty="0"/>
              <a:t> van vogels terecht.  Eischaal lost op in vochtig milieu.</a:t>
            </a:r>
          </a:p>
          <a:p>
            <a:r>
              <a:rPr lang="nl-BE" dirty="0"/>
              <a:t>Uit het ei komt een soort larvair stadium: het miracidium</a:t>
            </a:r>
          </a:p>
          <a:p>
            <a:r>
              <a:rPr lang="nl-BE" dirty="0"/>
              <a:t>Succinea  slakkensoorten (barnsteenslakken) eten de vogelpoep </a:t>
            </a:r>
            <a:r>
              <a:rPr lang="nl-BE" dirty="0" err="1"/>
              <a:t>mét</a:t>
            </a:r>
            <a:r>
              <a:rPr lang="nl-BE" dirty="0"/>
              <a:t> de miracidia.</a:t>
            </a:r>
          </a:p>
          <a:p>
            <a:r>
              <a:rPr lang="nl-BE" dirty="0"/>
              <a:t>De miracidia ontwikkelen zich in de slakkendarm, ze worden niet verteerd!   Sommige miracidia migreren naar de hersenen waar ze de slak aanzetten tot het leven in een onbeschermde omgeving in de open lucht en op een hoogte. Ze ontwikkelen zich verder tot sporocysten.  Een </a:t>
            </a:r>
            <a:r>
              <a:rPr lang="nl-BE" dirty="0" err="1"/>
              <a:t>sporocyst</a:t>
            </a:r>
            <a:r>
              <a:rPr lang="nl-BE" dirty="0"/>
              <a:t> wordt zeer groot omdat deze zich ontwikkelt tot een grote broedzak.  Hierin gebeurt ongeslachtelijke voortplanting:  de vorming van cercarien.  </a:t>
            </a:r>
          </a:p>
          <a:p>
            <a:r>
              <a:rPr lang="nl-BE" dirty="0"/>
              <a:t>Deze broedzakken zijn soortspecifiek: dwz. Dat elke soort </a:t>
            </a:r>
            <a:r>
              <a:rPr lang="nl-BE" dirty="0" err="1"/>
              <a:t>Leucochloridiumworm</a:t>
            </a:r>
            <a:r>
              <a:rPr lang="nl-BE" dirty="0"/>
              <a:t> zijn specifieke kleurenpatroon heeft.</a:t>
            </a:r>
          </a:p>
          <a:p>
            <a:r>
              <a:rPr lang="nl-BE" dirty="0"/>
              <a:t>De broedzak lijkt op een smakelijke rups.  Vogels eten dit graag. In de vogeldarm ontwikkelen deze cercariën zich tot volwassen wormen. Dezen worden niet verteerd door de darmenzymen.</a:t>
            </a:r>
          </a:p>
          <a:p>
            <a:endParaRPr lang="nl-BE" dirty="0"/>
          </a:p>
        </p:txBody>
      </p:sp>
      <p:pic>
        <p:nvPicPr>
          <p:cNvPr id="1026" name="Picture 2" descr="C:\Users\Edwin\Pictures\Figures-1-2-1-A-Living-Succinea-putris-L-collected-from-Baerum-Norway-infected-with.png"/>
          <p:cNvPicPr>
            <a:picLocks noGrp="1" noChangeAspect="1" noChangeArrowheads="1"/>
          </p:cNvPicPr>
          <p:nvPr>
            <p:ph sz="half" idx="1"/>
          </p:nvPr>
        </p:nvPicPr>
        <p:blipFill>
          <a:blip r:embed="rId2" cstate="print"/>
          <a:srcRect r="50717"/>
          <a:stretch>
            <a:fillRect/>
          </a:stretch>
        </p:blipFill>
        <p:spPr bwMode="auto">
          <a:xfrm>
            <a:off x="0" y="116632"/>
            <a:ext cx="4477768" cy="5760641"/>
          </a:xfrm>
          <a:prstGeom prst="rect">
            <a:avLst/>
          </a:prstGeom>
          <a:noFill/>
        </p:spPr>
      </p:pic>
      <p:sp>
        <p:nvSpPr>
          <p:cNvPr id="5" name="Tekstvak 4"/>
          <p:cNvSpPr txBox="1"/>
          <p:nvPr/>
        </p:nvSpPr>
        <p:spPr>
          <a:xfrm>
            <a:off x="1331640" y="1196752"/>
            <a:ext cx="1631216" cy="369332"/>
          </a:xfrm>
          <a:prstGeom prst="rect">
            <a:avLst/>
          </a:prstGeom>
          <a:noFill/>
        </p:spPr>
        <p:txBody>
          <a:bodyPr wrap="none" rtlCol="0">
            <a:spAutoFit/>
          </a:bodyPr>
          <a:lstStyle/>
          <a:p>
            <a:r>
              <a:rPr lang="nl-BE" dirty="0" smtClean="0"/>
              <a:t>Grote bro</a:t>
            </a:r>
            <a:r>
              <a:rPr lang="nl-BE" dirty="0" smtClean="0">
                <a:solidFill>
                  <a:schemeClr val="bg1"/>
                </a:solidFill>
              </a:rPr>
              <a:t>edzak</a:t>
            </a:r>
            <a:endParaRPr lang="nl-BE"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idx="1"/>
          </p:nvPr>
        </p:nvSpPr>
        <p:spPr/>
        <p:txBody>
          <a:bodyPr/>
          <a:lstStyle/>
          <a:p>
            <a:endParaRPr lang="nl-BE"/>
          </a:p>
        </p:txBody>
      </p:sp>
      <p:sp>
        <p:nvSpPr>
          <p:cNvPr id="4" name="Tijdelijke aanduiding voor inhoud 3"/>
          <p:cNvSpPr>
            <a:spLocks noGrp="1"/>
          </p:cNvSpPr>
          <p:nvPr>
            <p:ph sz="half" idx="2"/>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a:p>
        </p:txBody>
      </p:sp>
      <p:pic>
        <p:nvPicPr>
          <p:cNvPr id="2050" name="Picture 2" descr="C:\Users\Edwin\Downloads\1_UJtjgbhzLWjR3_Kxwkn6Og.png"/>
          <p:cNvPicPr>
            <a:picLocks noGrp="1" noChangeAspect="1" noChangeArrowheads="1"/>
          </p:cNvPicPr>
          <p:nvPr>
            <p:ph sz="quarter" idx="4"/>
          </p:nvPr>
        </p:nvPicPr>
        <p:blipFill>
          <a:blip r:embed="rId2" cstate="print"/>
          <a:srcRect/>
          <a:stretch>
            <a:fillRect/>
          </a:stretch>
        </p:blipFill>
        <p:spPr bwMode="auto">
          <a:xfrm>
            <a:off x="0" y="0"/>
            <a:ext cx="9144000" cy="731743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8229600" cy="908720"/>
          </a:xfrm>
        </p:spPr>
        <p:txBody>
          <a:bodyPr/>
          <a:lstStyle/>
          <a:p>
            <a:pPr algn="l"/>
            <a:r>
              <a:rPr lang="nl-BE" dirty="0"/>
              <a:t>Systematiek          Taxonomie</a:t>
            </a:r>
          </a:p>
        </p:txBody>
      </p:sp>
      <p:sp>
        <p:nvSpPr>
          <p:cNvPr id="3" name="Tijdelijke aanduiding voor inhoud 2"/>
          <p:cNvSpPr>
            <a:spLocks noGrp="1"/>
          </p:cNvSpPr>
          <p:nvPr>
            <p:ph idx="1"/>
          </p:nvPr>
        </p:nvSpPr>
        <p:spPr>
          <a:xfrm>
            <a:off x="539552" y="836712"/>
            <a:ext cx="8229600" cy="5318051"/>
          </a:xfrm>
        </p:spPr>
        <p:txBody>
          <a:bodyPr>
            <a:normAutofit/>
          </a:bodyPr>
          <a:lstStyle/>
          <a:p>
            <a:pPr>
              <a:buNone/>
            </a:pPr>
            <a:r>
              <a:rPr lang="nl-BE" dirty="0"/>
              <a:t> STAM :  </a:t>
            </a:r>
            <a:r>
              <a:rPr lang="nl-BE" dirty="0" err="1"/>
              <a:t>Mollusca</a:t>
            </a:r>
            <a:r>
              <a:rPr lang="nl-BE" dirty="0"/>
              <a:t> of weekdieren bevat 8 klassen</a:t>
            </a:r>
          </a:p>
          <a:p>
            <a:pPr lvl="1"/>
            <a:r>
              <a:rPr lang="nl-BE" dirty="0" err="1"/>
              <a:t>Caudafoveata</a:t>
            </a:r>
            <a:r>
              <a:rPr lang="nl-BE" dirty="0"/>
              <a:t> of </a:t>
            </a:r>
            <a:r>
              <a:rPr lang="nl-BE" dirty="0" err="1"/>
              <a:t>schildvoetigen</a:t>
            </a:r>
            <a:r>
              <a:rPr lang="nl-BE" dirty="0"/>
              <a:t>	    152 soorten</a:t>
            </a:r>
          </a:p>
          <a:p>
            <a:pPr lvl="1"/>
            <a:r>
              <a:rPr lang="nl-BE" dirty="0" err="1"/>
              <a:t>Aplacophora</a:t>
            </a:r>
            <a:r>
              <a:rPr lang="nl-BE" dirty="0"/>
              <a:t> of </a:t>
            </a:r>
            <a:r>
              <a:rPr lang="nl-BE" dirty="0" err="1"/>
              <a:t>wormmolluscen</a:t>
            </a:r>
            <a:r>
              <a:rPr lang="nl-BE" dirty="0"/>
              <a:t>      350 soorten</a:t>
            </a:r>
          </a:p>
          <a:p>
            <a:pPr lvl="1"/>
            <a:r>
              <a:rPr lang="nl-BE" dirty="0" err="1"/>
              <a:t>Polyplacophora</a:t>
            </a:r>
            <a:r>
              <a:rPr lang="nl-BE" dirty="0"/>
              <a:t> of keverslakken	  1000 soorten</a:t>
            </a:r>
          </a:p>
          <a:p>
            <a:pPr lvl="1"/>
            <a:r>
              <a:rPr lang="nl-BE" dirty="0" err="1"/>
              <a:t>Monoplacophora</a:t>
            </a:r>
            <a:r>
              <a:rPr lang="nl-BE" dirty="0"/>
              <a:t> of mutsdragers      20 soorten</a:t>
            </a:r>
          </a:p>
          <a:p>
            <a:pPr lvl="1"/>
            <a:r>
              <a:rPr lang="nl-BE" dirty="0" err="1"/>
              <a:t>Scaphopoda</a:t>
            </a:r>
            <a:r>
              <a:rPr lang="nl-BE" dirty="0"/>
              <a:t> of stoottanden    	    350 soorten</a:t>
            </a:r>
          </a:p>
          <a:p>
            <a:pPr lvl="1"/>
            <a:r>
              <a:rPr lang="nl-BE" dirty="0" err="1"/>
              <a:t>Cephalopoda</a:t>
            </a:r>
            <a:r>
              <a:rPr lang="nl-BE" dirty="0"/>
              <a:t> of inktvissen  	    750 soorten</a:t>
            </a:r>
          </a:p>
          <a:p>
            <a:pPr lvl="1"/>
            <a:r>
              <a:rPr lang="nl-BE" dirty="0" err="1">
                <a:solidFill>
                  <a:srgbClr val="FF0000"/>
                </a:solidFill>
              </a:rPr>
              <a:t>Bivalvia</a:t>
            </a:r>
            <a:r>
              <a:rPr lang="nl-BE" dirty="0">
                <a:solidFill>
                  <a:srgbClr val="FF0000"/>
                </a:solidFill>
              </a:rPr>
              <a:t> of </a:t>
            </a:r>
            <a:r>
              <a:rPr lang="nl-BE" dirty="0" err="1">
                <a:solidFill>
                  <a:srgbClr val="FF0000"/>
                </a:solidFill>
              </a:rPr>
              <a:t>tweekleppigen</a:t>
            </a:r>
            <a:r>
              <a:rPr lang="nl-BE" dirty="0">
                <a:solidFill>
                  <a:srgbClr val="FF0000"/>
                </a:solidFill>
              </a:rPr>
              <a:t>             </a:t>
            </a:r>
            <a:r>
              <a:rPr lang="nl-BE" dirty="0"/>
              <a:t>15000 soorten</a:t>
            </a:r>
            <a:r>
              <a:rPr lang="nl-BE" dirty="0">
                <a:solidFill>
                  <a:srgbClr val="FF0000"/>
                </a:solidFill>
              </a:rPr>
              <a:t>  </a:t>
            </a:r>
            <a:endParaRPr lang="nl-BE" dirty="0">
              <a:solidFill>
                <a:schemeClr val="bg1"/>
              </a:solidFill>
            </a:endParaRPr>
          </a:p>
          <a:p>
            <a:pPr lvl="1"/>
            <a:r>
              <a:rPr lang="nl-BE" dirty="0" err="1">
                <a:solidFill>
                  <a:srgbClr val="FF0000"/>
                </a:solidFill>
              </a:rPr>
              <a:t>Gastropoda</a:t>
            </a:r>
            <a:r>
              <a:rPr lang="nl-BE" dirty="0">
                <a:solidFill>
                  <a:srgbClr val="FF0000"/>
                </a:solidFill>
              </a:rPr>
              <a:t> of slakken		</a:t>
            </a:r>
            <a:r>
              <a:rPr lang="nl-BE" dirty="0"/>
              <a:t>90000 soorten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BE" sz="2400" dirty="0"/>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a:p>
        </p:txBody>
      </p:sp>
      <p:pic>
        <p:nvPicPr>
          <p:cNvPr id="4099" name="Picture 3" descr="C:\Users\Edwin\Downloads\Cepaea_nemoralis_(Linnaeus_1758).jpg"/>
          <p:cNvPicPr>
            <a:picLocks noGrp="1" noChangeAspect="1" noChangeArrowheads="1"/>
          </p:cNvPicPr>
          <p:nvPr>
            <p:ph sz="quarter" idx="4"/>
          </p:nvPr>
        </p:nvPicPr>
        <p:blipFill>
          <a:blip r:embed="rId2" cstate="print"/>
          <a:srcRect/>
          <a:stretch>
            <a:fillRect/>
          </a:stretch>
        </p:blipFill>
        <p:spPr bwMode="auto">
          <a:xfrm>
            <a:off x="0" y="1988840"/>
            <a:ext cx="4978665" cy="3312368"/>
          </a:xfrm>
          <a:prstGeom prst="rect">
            <a:avLst/>
          </a:prstGeom>
          <a:noFill/>
        </p:spPr>
      </p:pic>
      <p:pic>
        <p:nvPicPr>
          <p:cNvPr id="8" name="Picture 3" descr="C:\Users\Edwin\Downloads\witgerande00px-Snail-WA_edit02.jpg"/>
          <p:cNvPicPr>
            <a:picLocks noGrp="1" noChangeAspect="1" noChangeArrowheads="1"/>
          </p:cNvPicPr>
          <p:nvPr>
            <p:ph sz="half" idx="2"/>
          </p:nvPr>
        </p:nvPicPr>
        <p:blipFill>
          <a:blip r:embed="rId3" cstate="print"/>
          <a:srcRect/>
          <a:stretch>
            <a:fillRect/>
          </a:stretch>
        </p:blipFill>
        <p:spPr bwMode="auto">
          <a:xfrm>
            <a:off x="4283968" y="600976"/>
            <a:ext cx="4554546" cy="5915216"/>
          </a:xfrm>
          <a:prstGeom prst="rect">
            <a:avLst/>
          </a:prstGeom>
          <a:noFill/>
        </p:spPr>
      </p:pic>
      <p:sp>
        <p:nvSpPr>
          <p:cNvPr id="9" name="Tekstvak 8"/>
          <p:cNvSpPr txBox="1"/>
          <p:nvPr/>
        </p:nvSpPr>
        <p:spPr>
          <a:xfrm>
            <a:off x="395536" y="3140968"/>
            <a:ext cx="5386090" cy="461665"/>
          </a:xfrm>
          <a:prstGeom prst="rect">
            <a:avLst/>
          </a:prstGeom>
          <a:noFill/>
        </p:spPr>
        <p:txBody>
          <a:bodyPr wrap="none" rtlCol="0">
            <a:spAutoFit/>
          </a:bodyPr>
          <a:lstStyle/>
          <a:p>
            <a:r>
              <a:rPr lang="nl-BE" sz="2400" b="1" dirty="0">
                <a:solidFill>
                  <a:schemeClr val="bg1"/>
                </a:solidFill>
              </a:rPr>
              <a:t>Zwartgerande tuinslak </a:t>
            </a:r>
            <a:r>
              <a:rPr lang="nl-BE" sz="2400" b="1" dirty="0" err="1">
                <a:solidFill>
                  <a:schemeClr val="bg1"/>
                </a:solidFill>
              </a:rPr>
              <a:t>Cepaea</a:t>
            </a:r>
            <a:r>
              <a:rPr lang="nl-BE" sz="2400" b="1" dirty="0">
                <a:solidFill>
                  <a:schemeClr val="bg1"/>
                </a:solidFill>
              </a:rPr>
              <a:t> </a:t>
            </a:r>
            <a:r>
              <a:rPr lang="nl-BE" sz="2400" b="1" dirty="0" err="1">
                <a:solidFill>
                  <a:schemeClr val="bg1"/>
                </a:solidFill>
              </a:rPr>
              <a:t>nemoralis</a:t>
            </a:r>
            <a:endParaRPr lang="nl-BE" sz="2400" b="1" dirty="0">
              <a:solidFill>
                <a:schemeClr val="bg1"/>
              </a:solidFill>
            </a:endParaRPr>
          </a:p>
        </p:txBody>
      </p:sp>
      <p:sp>
        <p:nvSpPr>
          <p:cNvPr id="10" name="Tekstvak 9"/>
          <p:cNvSpPr txBox="1"/>
          <p:nvPr/>
        </p:nvSpPr>
        <p:spPr>
          <a:xfrm>
            <a:off x="3347864" y="1412776"/>
            <a:ext cx="5472608" cy="461665"/>
          </a:xfrm>
          <a:prstGeom prst="rect">
            <a:avLst/>
          </a:prstGeom>
          <a:noFill/>
        </p:spPr>
        <p:txBody>
          <a:bodyPr wrap="square" rtlCol="0">
            <a:spAutoFit/>
          </a:bodyPr>
          <a:lstStyle/>
          <a:p>
            <a:r>
              <a:rPr lang="nl-BE" sz="2400" b="1" dirty="0">
                <a:solidFill>
                  <a:schemeClr val="tx1">
                    <a:lumMod val="95000"/>
                    <a:lumOff val="5000"/>
                  </a:schemeClr>
                </a:solidFill>
              </a:rPr>
              <a:t>Witgerande </a:t>
            </a:r>
            <a:r>
              <a:rPr lang="nl-BE" sz="2400" b="1" dirty="0"/>
              <a:t>tuins</a:t>
            </a:r>
            <a:r>
              <a:rPr lang="nl-BE" sz="2400" b="1" dirty="0">
                <a:solidFill>
                  <a:schemeClr val="bg1"/>
                </a:solidFill>
              </a:rPr>
              <a:t>lak</a:t>
            </a:r>
            <a:r>
              <a:rPr lang="nl-BE" sz="2400" b="1" dirty="0">
                <a:solidFill>
                  <a:schemeClr val="tx1">
                    <a:lumMod val="95000"/>
                    <a:lumOff val="5000"/>
                  </a:schemeClr>
                </a:solidFill>
              </a:rPr>
              <a:t> </a:t>
            </a:r>
            <a:r>
              <a:rPr lang="nl-BE" sz="2400" b="1" dirty="0" err="1">
                <a:solidFill>
                  <a:schemeClr val="bg1"/>
                </a:solidFill>
              </a:rPr>
              <a:t>Cepaea</a:t>
            </a:r>
            <a:r>
              <a:rPr lang="nl-BE" sz="2400" b="1" dirty="0">
                <a:solidFill>
                  <a:schemeClr val="bg1"/>
                </a:solidFill>
              </a:rPr>
              <a:t> </a:t>
            </a:r>
            <a:r>
              <a:rPr lang="nl-BE" sz="2400" b="1" dirty="0" err="1">
                <a:solidFill>
                  <a:schemeClr val="bg1"/>
                </a:solidFill>
              </a:rPr>
              <a:t>hortensis</a:t>
            </a:r>
            <a:endParaRPr lang="nl-BE" sz="2400" b="1"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BE" sz="3200" dirty="0" err="1"/>
              <a:t>Segrijnslak</a:t>
            </a:r>
            <a:r>
              <a:rPr lang="nl-BE" sz="3200" dirty="0"/>
              <a:t>   </a:t>
            </a:r>
            <a:r>
              <a:rPr lang="nl-BE" sz="3200" dirty="0" err="1"/>
              <a:t>Cornu</a:t>
            </a:r>
            <a:r>
              <a:rPr lang="nl-BE" sz="3200" dirty="0"/>
              <a:t> </a:t>
            </a:r>
            <a:r>
              <a:rPr lang="nl-BE" sz="3200" dirty="0" err="1"/>
              <a:t>aspersum</a:t>
            </a:r>
            <a:endParaRPr lang="nl-BE" sz="3200" dirty="0"/>
          </a:p>
        </p:txBody>
      </p:sp>
      <p:sp>
        <p:nvSpPr>
          <p:cNvPr id="3" name="Tijdelijke aanduiding voor tekst 2"/>
          <p:cNvSpPr>
            <a:spLocks noGrp="1"/>
          </p:cNvSpPr>
          <p:nvPr>
            <p:ph type="body" idx="1"/>
          </p:nvPr>
        </p:nvSpPr>
        <p:spPr/>
        <p:txBody>
          <a:bodyPr/>
          <a:lstStyle/>
          <a:p>
            <a:endParaRPr lang="nl-BE" dirty="0"/>
          </a:p>
        </p:txBody>
      </p:sp>
      <p:sp>
        <p:nvSpPr>
          <p:cNvPr id="5" name="Tijdelijke aanduiding voor tekst 4"/>
          <p:cNvSpPr>
            <a:spLocks noGrp="1"/>
          </p:cNvSpPr>
          <p:nvPr>
            <p:ph type="body" sz="quarter" idx="3"/>
          </p:nvPr>
        </p:nvSpPr>
        <p:spPr/>
        <p:txBody>
          <a:bodyPr/>
          <a:lstStyle/>
          <a:p>
            <a:endParaRPr lang="nl-BE" dirty="0"/>
          </a:p>
        </p:txBody>
      </p:sp>
      <p:pic>
        <p:nvPicPr>
          <p:cNvPr id="14338" name="Picture 2" descr="C:\Users\Edwin\Downloads\blog-segrijn01_afb01-KB_1769G11__IMG_3579.jpg"/>
          <p:cNvPicPr>
            <a:picLocks noGrp="1" noChangeAspect="1" noChangeArrowheads="1"/>
          </p:cNvPicPr>
          <p:nvPr>
            <p:ph sz="quarter" idx="4"/>
          </p:nvPr>
        </p:nvPicPr>
        <p:blipFill>
          <a:blip r:embed="rId2" cstate="print"/>
          <a:srcRect/>
          <a:stretch>
            <a:fillRect/>
          </a:stretch>
        </p:blipFill>
        <p:spPr bwMode="auto">
          <a:xfrm>
            <a:off x="5102225" y="3645024"/>
            <a:ext cx="4041775" cy="3031331"/>
          </a:xfrm>
          <a:prstGeom prst="rect">
            <a:avLst/>
          </a:prstGeom>
          <a:noFill/>
        </p:spPr>
      </p:pic>
      <p:pic>
        <p:nvPicPr>
          <p:cNvPr id="14341" name="Picture 5" descr="C:\Users\Edwin\Downloads\segrijnslak18517b.jpg"/>
          <p:cNvPicPr>
            <a:picLocks noGrp="1" noChangeAspect="1" noChangeArrowheads="1"/>
          </p:cNvPicPr>
          <p:nvPr>
            <p:ph sz="half" idx="2"/>
          </p:nvPr>
        </p:nvPicPr>
        <p:blipFill>
          <a:blip r:embed="rId3" cstate="print"/>
          <a:srcRect/>
          <a:stretch>
            <a:fillRect/>
          </a:stretch>
        </p:blipFill>
        <p:spPr bwMode="auto">
          <a:xfrm>
            <a:off x="0" y="1124744"/>
            <a:ext cx="5928099" cy="424847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Wijngaardslak   Helix </a:t>
            </a:r>
            <a:r>
              <a:rPr lang="nl-BE" sz="3200" dirty="0" err="1"/>
              <a:t>pomatia</a:t>
            </a:r>
            <a:endParaRPr lang="nl-BE" sz="3200" dirty="0"/>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dirty="0"/>
          </a:p>
        </p:txBody>
      </p:sp>
      <p:pic>
        <p:nvPicPr>
          <p:cNvPr id="15363" name="Picture 3" descr="C:\Users\Edwin\Downloads\Helix-pomatia.jpg"/>
          <p:cNvPicPr>
            <a:picLocks noGrp="1" noChangeAspect="1" noChangeArrowheads="1"/>
          </p:cNvPicPr>
          <p:nvPr>
            <p:ph sz="half" idx="2"/>
          </p:nvPr>
        </p:nvPicPr>
        <p:blipFill>
          <a:blip r:embed="rId2" cstate="print"/>
          <a:srcRect/>
          <a:stretch>
            <a:fillRect/>
          </a:stretch>
        </p:blipFill>
        <p:spPr bwMode="auto">
          <a:xfrm>
            <a:off x="0" y="2708920"/>
            <a:ext cx="4427109" cy="2952328"/>
          </a:xfrm>
          <a:prstGeom prst="rect">
            <a:avLst/>
          </a:prstGeom>
          <a:noFill/>
        </p:spPr>
      </p:pic>
      <p:pic>
        <p:nvPicPr>
          <p:cNvPr id="2050" name="Picture 2" descr="C:\Users\Edwin\Downloads\9B416D8DDF8E13DF0540E156462DD92E-segrijnslakken-houden-elkaar-aan-het-lijntje.jpg"/>
          <p:cNvPicPr>
            <a:picLocks noGrp="1" noChangeAspect="1" noChangeArrowheads="1"/>
          </p:cNvPicPr>
          <p:nvPr>
            <p:ph sz="quarter" idx="4"/>
          </p:nvPr>
        </p:nvPicPr>
        <p:blipFill>
          <a:blip r:embed="rId3" cstate="print"/>
          <a:srcRect/>
          <a:stretch>
            <a:fillRect/>
          </a:stretch>
        </p:blipFill>
        <p:spPr bwMode="auto">
          <a:xfrm>
            <a:off x="4346883" y="1268760"/>
            <a:ext cx="4797117" cy="345638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err="1"/>
              <a:t>Alinda</a:t>
            </a:r>
            <a:r>
              <a:rPr lang="nl-BE" sz="3200" dirty="0"/>
              <a:t> </a:t>
            </a:r>
            <a:r>
              <a:rPr lang="nl-BE" sz="3200" dirty="0" err="1"/>
              <a:t>biplicata</a:t>
            </a:r>
            <a:r>
              <a:rPr lang="nl-BE" sz="3200" dirty="0"/>
              <a:t> </a:t>
            </a:r>
            <a:r>
              <a:rPr lang="nl-BE" sz="3200" dirty="0" err="1"/>
              <a:t>biplicata</a:t>
            </a:r>
            <a:r>
              <a:rPr lang="nl-BE" sz="3200" dirty="0"/>
              <a:t>   Grote </a:t>
            </a:r>
            <a:r>
              <a:rPr lang="nl-BE" sz="3200" dirty="0" err="1"/>
              <a:t>clausilia</a:t>
            </a:r>
            <a:endParaRPr lang="nl-BE" sz="3200" dirty="0"/>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a:p>
        </p:txBody>
      </p:sp>
      <p:pic>
        <p:nvPicPr>
          <p:cNvPr id="6146" name="Picture 2" descr="C:\Users\Edwin\Pictures\grote16279086.jpg"/>
          <p:cNvPicPr>
            <a:picLocks noGrp="1" noChangeAspect="1" noChangeArrowheads="1"/>
          </p:cNvPicPr>
          <p:nvPr>
            <p:ph sz="half" idx="2"/>
          </p:nvPr>
        </p:nvPicPr>
        <p:blipFill>
          <a:blip r:embed="rId2" cstate="print"/>
          <a:srcRect/>
          <a:stretch>
            <a:fillRect/>
          </a:stretch>
        </p:blipFill>
        <p:spPr bwMode="auto">
          <a:xfrm>
            <a:off x="-10696" y="1124744"/>
            <a:ext cx="6700931" cy="4464496"/>
          </a:xfrm>
          <a:prstGeom prst="rect">
            <a:avLst/>
          </a:prstGeom>
          <a:noFill/>
        </p:spPr>
      </p:pic>
      <p:pic>
        <p:nvPicPr>
          <p:cNvPr id="6147" name="Picture 3" descr="C:\Users\Edwin\Downloads\clausilia207146.jpg"/>
          <p:cNvPicPr>
            <a:picLocks noGrp="1" noChangeAspect="1" noChangeArrowheads="1"/>
          </p:cNvPicPr>
          <p:nvPr>
            <p:ph sz="quarter" idx="4"/>
          </p:nvPr>
        </p:nvPicPr>
        <p:blipFill>
          <a:blip r:embed="rId3" cstate="print"/>
          <a:srcRect/>
          <a:stretch>
            <a:fillRect/>
          </a:stretch>
        </p:blipFill>
        <p:spPr bwMode="auto">
          <a:xfrm>
            <a:off x="4644008" y="2492896"/>
            <a:ext cx="4132220" cy="3099165"/>
          </a:xfrm>
          <a:prstGeom prst="rect">
            <a:avLst/>
          </a:prstGeom>
          <a:noFill/>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a:p>
        </p:txBody>
      </p:sp>
      <p:pic>
        <p:nvPicPr>
          <p:cNvPr id="7170" name="Picture 2" descr="C:\Users\Edwin\Downloads\clauMacrogastra_plicatula_clausilium.jpg"/>
          <p:cNvPicPr>
            <a:picLocks noGrp="1" noChangeAspect="1" noChangeArrowheads="1"/>
          </p:cNvPicPr>
          <p:nvPr>
            <p:ph sz="half" idx="2"/>
          </p:nvPr>
        </p:nvPicPr>
        <p:blipFill>
          <a:blip r:embed="rId2" cstate="print"/>
          <a:srcRect/>
          <a:stretch>
            <a:fillRect/>
          </a:stretch>
        </p:blipFill>
        <p:spPr bwMode="auto">
          <a:xfrm>
            <a:off x="179512" y="2060848"/>
            <a:ext cx="1893174" cy="3711051"/>
          </a:xfrm>
          <a:prstGeom prst="rect">
            <a:avLst/>
          </a:prstGeom>
          <a:noFill/>
        </p:spPr>
      </p:pic>
      <p:pic>
        <p:nvPicPr>
          <p:cNvPr id="7171" name="Picture 3" descr="C:\Users\Edwin\Downloads\cl12609699385_fe50291a50_b.jpg"/>
          <p:cNvPicPr>
            <a:picLocks noChangeAspect="1" noChangeArrowheads="1"/>
          </p:cNvPicPr>
          <p:nvPr/>
        </p:nvPicPr>
        <p:blipFill>
          <a:blip r:embed="rId3" cstate="print"/>
          <a:srcRect/>
          <a:stretch>
            <a:fillRect/>
          </a:stretch>
        </p:blipFill>
        <p:spPr bwMode="auto">
          <a:xfrm>
            <a:off x="3779912" y="260648"/>
            <a:ext cx="4932040" cy="3289632"/>
          </a:xfrm>
          <a:prstGeom prst="rect">
            <a:avLst/>
          </a:prstGeom>
          <a:noFill/>
        </p:spPr>
      </p:pic>
      <p:pic>
        <p:nvPicPr>
          <p:cNvPr id="7172" name="Picture 4" descr="C:\Users\Edwin\Downloads\cl19083156.jpg"/>
          <p:cNvPicPr>
            <a:picLocks noGrp="1" noChangeAspect="1" noChangeArrowheads="1"/>
          </p:cNvPicPr>
          <p:nvPr>
            <p:ph sz="quarter" idx="4"/>
          </p:nvPr>
        </p:nvPicPr>
        <p:blipFill>
          <a:blip r:embed="rId4" cstate="print"/>
          <a:srcRect/>
          <a:stretch>
            <a:fillRect/>
          </a:stretch>
        </p:blipFill>
        <p:spPr bwMode="auto">
          <a:xfrm>
            <a:off x="2699792" y="2996952"/>
            <a:ext cx="4041775" cy="3031331"/>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BE" sz="3200" dirty="0"/>
              <a:t>Geribde </a:t>
            </a:r>
            <a:r>
              <a:rPr lang="nl-BE" sz="3200" dirty="0" err="1"/>
              <a:t>clausilia</a:t>
            </a:r>
            <a:r>
              <a:rPr lang="nl-BE" sz="3200" dirty="0"/>
              <a:t>       </a:t>
            </a:r>
            <a:r>
              <a:rPr lang="nl-BE" sz="3200" dirty="0" err="1"/>
              <a:t>Macrogastra</a:t>
            </a:r>
            <a:r>
              <a:rPr lang="nl-BE" sz="3200" dirty="0"/>
              <a:t> </a:t>
            </a:r>
            <a:r>
              <a:rPr lang="nl-BE" sz="3200" dirty="0" err="1"/>
              <a:t>attenuata</a:t>
            </a:r>
            <a:r>
              <a:rPr lang="nl-BE" sz="3200" dirty="0"/>
              <a:t>        				</a:t>
            </a:r>
            <a:r>
              <a:rPr lang="nl-BE" sz="3200" dirty="0" err="1"/>
              <a:t>lineolata</a:t>
            </a:r>
            <a:endParaRPr lang="nl-BE" sz="3200" dirty="0"/>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a:p>
        </p:txBody>
      </p:sp>
      <p:pic>
        <p:nvPicPr>
          <p:cNvPr id="9219" name="Picture 3" descr="C:\Users\Edwin\Pictures\geribde59205.jpg"/>
          <p:cNvPicPr>
            <a:picLocks noGrp="1" noChangeAspect="1" noChangeArrowheads="1"/>
          </p:cNvPicPr>
          <p:nvPr>
            <p:ph sz="half" idx="2"/>
          </p:nvPr>
        </p:nvPicPr>
        <p:blipFill>
          <a:blip r:embed="rId2" cstate="print"/>
          <a:srcRect/>
          <a:stretch>
            <a:fillRect/>
          </a:stretch>
        </p:blipFill>
        <p:spPr bwMode="auto">
          <a:xfrm>
            <a:off x="457200" y="1412777"/>
            <a:ext cx="6129276" cy="4083630"/>
          </a:xfrm>
          <a:prstGeom prst="rect">
            <a:avLst/>
          </a:prstGeom>
          <a:noFill/>
        </p:spPr>
      </p:pic>
      <p:pic>
        <p:nvPicPr>
          <p:cNvPr id="9220" name="Picture 4" descr="C:\Users\Edwin\Downloads\claaaa19616480.jpg"/>
          <p:cNvPicPr>
            <a:picLocks noGrp="1" noChangeAspect="1" noChangeArrowheads="1"/>
          </p:cNvPicPr>
          <p:nvPr>
            <p:ph sz="quarter" idx="4"/>
          </p:nvPr>
        </p:nvPicPr>
        <p:blipFill>
          <a:blip r:embed="rId3" cstate="print"/>
          <a:srcRect l="14789" t="25307" r="18662"/>
          <a:stretch>
            <a:fillRect/>
          </a:stretch>
        </p:blipFill>
        <p:spPr bwMode="auto">
          <a:xfrm>
            <a:off x="4644008" y="3717032"/>
            <a:ext cx="3240360" cy="2204864"/>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Gekielde </a:t>
            </a:r>
            <a:r>
              <a:rPr lang="nl-BE" sz="3200" dirty="0" err="1"/>
              <a:t>clausilia</a:t>
            </a:r>
            <a:r>
              <a:rPr lang="nl-BE" sz="3200" dirty="0"/>
              <a:t>   </a:t>
            </a:r>
            <a:r>
              <a:rPr lang="nl-BE" sz="3200" dirty="0" err="1"/>
              <a:t>Macrogastra</a:t>
            </a:r>
            <a:r>
              <a:rPr lang="nl-BE" sz="3200" dirty="0"/>
              <a:t> </a:t>
            </a:r>
            <a:r>
              <a:rPr lang="nl-BE" sz="3200" dirty="0" err="1"/>
              <a:t>rolphii</a:t>
            </a:r>
            <a:r>
              <a:rPr lang="nl-BE" sz="3200" dirty="0"/>
              <a:t> </a:t>
            </a:r>
            <a:r>
              <a:rPr lang="nl-BE" sz="3200" dirty="0" err="1"/>
              <a:t>rolphii</a:t>
            </a:r>
            <a:endParaRPr lang="nl-BE" sz="3200" dirty="0"/>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a:p>
        </p:txBody>
      </p:sp>
      <p:pic>
        <p:nvPicPr>
          <p:cNvPr id="10242" name="Picture 2" descr="C:\Users\Edwin\Pictures\clooo.jpg"/>
          <p:cNvPicPr>
            <a:picLocks noGrp="1" noChangeAspect="1" noChangeArrowheads="1"/>
          </p:cNvPicPr>
          <p:nvPr>
            <p:ph sz="half" idx="2"/>
          </p:nvPr>
        </p:nvPicPr>
        <p:blipFill>
          <a:blip r:embed="rId2" cstate="print"/>
          <a:srcRect/>
          <a:stretch>
            <a:fillRect/>
          </a:stretch>
        </p:blipFill>
        <p:spPr bwMode="auto">
          <a:xfrm>
            <a:off x="-118775" y="2420889"/>
            <a:ext cx="4616163" cy="3075518"/>
          </a:xfrm>
          <a:prstGeom prst="rect">
            <a:avLst/>
          </a:prstGeom>
          <a:noFill/>
        </p:spPr>
      </p:pic>
      <p:pic>
        <p:nvPicPr>
          <p:cNvPr id="10243" name="Picture 3" descr="C:\Users\Edwin\Downloads\Macrogastra-rolphii_02.jpg"/>
          <p:cNvPicPr>
            <a:picLocks noGrp="1" noChangeAspect="1" noChangeArrowheads="1"/>
          </p:cNvPicPr>
          <p:nvPr>
            <p:ph sz="quarter" idx="4"/>
          </p:nvPr>
        </p:nvPicPr>
        <p:blipFill>
          <a:blip r:embed="rId3" cstate="print"/>
          <a:srcRect l="21378" r="46577"/>
          <a:stretch>
            <a:fillRect/>
          </a:stretch>
        </p:blipFill>
        <p:spPr bwMode="auto">
          <a:xfrm>
            <a:off x="4860032" y="1628800"/>
            <a:ext cx="3108846" cy="3890482"/>
          </a:xfrm>
          <a:prstGeom prst="rect">
            <a:avLst/>
          </a:prstGeom>
          <a:noFill/>
        </p:spPr>
      </p:pic>
      <p:sp>
        <p:nvSpPr>
          <p:cNvPr id="10" name="PIJL-LINKS 9"/>
          <p:cNvSpPr/>
          <p:nvPr/>
        </p:nvSpPr>
        <p:spPr>
          <a:xfrm>
            <a:off x="7236296" y="4869160"/>
            <a:ext cx="978408"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Donkere glimslak   </a:t>
            </a:r>
            <a:r>
              <a:rPr lang="nl-BE" sz="3200" dirty="0" err="1"/>
              <a:t>Zonitoides</a:t>
            </a:r>
            <a:r>
              <a:rPr lang="nl-BE" sz="3200" dirty="0"/>
              <a:t> </a:t>
            </a:r>
            <a:r>
              <a:rPr lang="nl-BE" sz="3200" dirty="0" err="1"/>
              <a:t>nitidus</a:t>
            </a:r>
            <a:endParaRPr lang="nl-BE" sz="3200" dirty="0"/>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a:p>
        </p:txBody>
      </p:sp>
      <p:pic>
        <p:nvPicPr>
          <p:cNvPr id="17410" name="Picture 2" descr="C:\Users\Edwin\Downloads\Zonitoides_nitidus_on_wood.jpg"/>
          <p:cNvPicPr>
            <a:picLocks noGrp="1" noChangeAspect="1" noChangeArrowheads="1"/>
          </p:cNvPicPr>
          <p:nvPr>
            <p:ph sz="half" idx="2"/>
          </p:nvPr>
        </p:nvPicPr>
        <p:blipFill>
          <a:blip r:embed="rId2" cstate="print"/>
          <a:srcRect/>
          <a:stretch>
            <a:fillRect/>
          </a:stretch>
        </p:blipFill>
        <p:spPr bwMode="auto">
          <a:xfrm>
            <a:off x="0" y="1063957"/>
            <a:ext cx="5418550" cy="6037451"/>
          </a:xfrm>
          <a:prstGeom prst="rect">
            <a:avLst/>
          </a:prstGeom>
          <a:noFill/>
        </p:spPr>
      </p:pic>
      <p:pic>
        <p:nvPicPr>
          <p:cNvPr id="17411" name="Picture 3" descr="C:\Users\Edwin\Downloads\Zonitoides_nitidus1pl.jpg"/>
          <p:cNvPicPr>
            <a:picLocks noGrp="1" noChangeAspect="1" noChangeArrowheads="1"/>
          </p:cNvPicPr>
          <p:nvPr>
            <p:ph sz="quarter" idx="4"/>
          </p:nvPr>
        </p:nvPicPr>
        <p:blipFill>
          <a:blip r:embed="rId3" cstate="print"/>
          <a:srcRect/>
          <a:stretch>
            <a:fillRect/>
          </a:stretch>
        </p:blipFill>
        <p:spPr bwMode="auto">
          <a:xfrm>
            <a:off x="4860032" y="3789040"/>
            <a:ext cx="4041775" cy="2090573"/>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err="1"/>
              <a:t>Lookglansslak</a:t>
            </a:r>
            <a:r>
              <a:rPr lang="nl-BE" sz="3200" dirty="0"/>
              <a:t>   </a:t>
            </a:r>
            <a:r>
              <a:rPr lang="nl-BE" sz="3200" dirty="0" err="1"/>
              <a:t>Oxychilus</a:t>
            </a:r>
            <a:r>
              <a:rPr lang="nl-BE" sz="3200" dirty="0"/>
              <a:t> </a:t>
            </a:r>
            <a:r>
              <a:rPr lang="nl-BE" sz="3200" dirty="0" err="1"/>
              <a:t>alliarius</a:t>
            </a:r>
            <a:endParaRPr lang="nl-BE" sz="3200" dirty="0"/>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a:p>
        </p:txBody>
      </p:sp>
      <p:pic>
        <p:nvPicPr>
          <p:cNvPr id="8195" name="Picture 3" descr="C:\Users\Edwin\Pictures\look.jpg"/>
          <p:cNvPicPr>
            <a:picLocks noGrp="1" noChangeAspect="1" noChangeArrowheads="1"/>
          </p:cNvPicPr>
          <p:nvPr>
            <p:ph sz="half" idx="2"/>
          </p:nvPr>
        </p:nvPicPr>
        <p:blipFill>
          <a:blip r:embed="rId2" cstate="print"/>
          <a:srcRect/>
          <a:stretch>
            <a:fillRect/>
          </a:stretch>
        </p:blipFill>
        <p:spPr bwMode="auto">
          <a:xfrm>
            <a:off x="0" y="1196752"/>
            <a:ext cx="6021197" cy="4011622"/>
          </a:xfrm>
          <a:prstGeom prst="rect">
            <a:avLst/>
          </a:prstGeom>
          <a:noFill/>
        </p:spPr>
      </p:pic>
      <p:pic>
        <p:nvPicPr>
          <p:cNvPr id="8196" name="Picture 4" descr="C:\Users\Edwin\Downloads\1110097.jpg"/>
          <p:cNvPicPr>
            <a:picLocks noGrp="1" noChangeAspect="1" noChangeArrowheads="1"/>
          </p:cNvPicPr>
          <p:nvPr>
            <p:ph sz="quarter" idx="4"/>
          </p:nvPr>
        </p:nvPicPr>
        <p:blipFill>
          <a:blip r:embed="rId3" cstate="print"/>
          <a:srcRect/>
          <a:stretch>
            <a:fillRect/>
          </a:stretch>
        </p:blipFill>
        <p:spPr bwMode="auto">
          <a:xfrm>
            <a:off x="4690268" y="2174875"/>
            <a:ext cx="3951288" cy="395128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Kleine kartuizerslak   </a:t>
            </a:r>
            <a:r>
              <a:rPr lang="nl-BE" sz="3200" dirty="0" err="1"/>
              <a:t>Monacha</a:t>
            </a:r>
            <a:r>
              <a:rPr lang="nl-BE" sz="3200" dirty="0"/>
              <a:t> </a:t>
            </a:r>
            <a:r>
              <a:rPr lang="nl-BE" sz="3200" dirty="0" err="1"/>
              <a:t>cartusiana</a:t>
            </a:r>
            <a:endParaRPr lang="nl-BE" sz="3200" dirty="0"/>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a:p>
        </p:txBody>
      </p:sp>
      <p:pic>
        <p:nvPicPr>
          <p:cNvPr id="11267" name="Picture 3" descr="C:\Users\Edwin\Downloads\moncar16CHS04330o.jpg"/>
          <p:cNvPicPr>
            <a:picLocks noGrp="1" noChangeAspect="1" noChangeArrowheads="1"/>
          </p:cNvPicPr>
          <p:nvPr>
            <p:ph sz="quarter" idx="4"/>
          </p:nvPr>
        </p:nvPicPr>
        <p:blipFill>
          <a:blip r:embed="rId2" cstate="print"/>
          <a:srcRect/>
          <a:stretch>
            <a:fillRect/>
          </a:stretch>
        </p:blipFill>
        <p:spPr bwMode="auto">
          <a:xfrm>
            <a:off x="2553069" y="2135558"/>
            <a:ext cx="6384616" cy="4245770"/>
          </a:xfrm>
          <a:prstGeom prst="rect">
            <a:avLst/>
          </a:prstGeom>
          <a:noFill/>
        </p:spPr>
      </p:pic>
      <p:pic>
        <p:nvPicPr>
          <p:cNvPr id="2050" name="Picture 2" descr="C:\Users\Edwin\Pictures\941225.jpg"/>
          <p:cNvPicPr>
            <a:picLocks noGrp="1" noChangeAspect="1" noChangeArrowheads="1"/>
          </p:cNvPicPr>
          <p:nvPr>
            <p:ph sz="half" idx="2"/>
          </p:nvPr>
        </p:nvPicPr>
        <p:blipFill>
          <a:blip r:embed="rId3" cstate="print"/>
          <a:srcRect l="49205" t="43737"/>
          <a:stretch>
            <a:fillRect/>
          </a:stretch>
        </p:blipFill>
        <p:spPr bwMode="auto">
          <a:xfrm>
            <a:off x="179512" y="1844824"/>
            <a:ext cx="2007072" cy="222309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rot="10800000" flipV="1">
            <a:off x="467544" y="4437112"/>
            <a:ext cx="5184576" cy="363488"/>
          </a:xfrm>
        </p:spPr>
        <p:txBody>
          <a:bodyPr>
            <a:normAutofit fontScale="90000"/>
          </a:bodyPr>
          <a:lstStyle/>
          <a:p>
            <a:r>
              <a:rPr lang="nl-BE" dirty="0"/>
              <a:t>            </a:t>
            </a:r>
            <a:r>
              <a:rPr lang="nl-BE" dirty="0" err="1"/>
              <a:t>Cepea</a:t>
            </a:r>
            <a:r>
              <a:rPr lang="nl-BE" dirty="0"/>
              <a:t> </a:t>
            </a:r>
            <a:r>
              <a:rPr lang="nl-BE" dirty="0" err="1"/>
              <a:t>nemoralis</a:t>
            </a:r>
            <a:r>
              <a:rPr lang="nl-BE" dirty="0"/>
              <a:t> of zwartgerande tuinslak</a:t>
            </a:r>
          </a:p>
        </p:txBody>
      </p:sp>
      <p:sp>
        <p:nvSpPr>
          <p:cNvPr id="4" name="Tijdelijke aanduiding voor tekst 3"/>
          <p:cNvSpPr>
            <a:spLocks noGrp="1"/>
          </p:cNvSpPr>
          <p:nvPr>
            <p:ph type="body" sz="half" idx="2"/>
          </p:nvPr>
        </p:nvSpPr>
        <p:spPr>
          <a:xfrm>
            <a:off x="6084168" y="4797152"/>
            <a:ext cx="2808312" cy="1800200"/>
          </a:xfrm>
        </p:spPr>
        <p:txBody>
          <a:bodyPr/>
          <a:lstStyle/>
          <a:p>
            <a:endParaRPr lang="nl-BE" dirty="0"/>
          </a:p>
        </p:txBody>
      </p:sp>
      <p:pic>
        <p:nvPicPr>
          <p:cNvPr id="2050" name="Picture 2" descr="gewone tuinslak (Cepaea nemoralis)"/>
          <p:cNvPicPr>
            <a:picLocks noGrp="1" noChangeAspect="1" noChangeArrowheads="1"/>
          </p:cNvPicPr>
          <p:nvPr>
            <p:ph type="pic" idx="1"/>
          </p:nvPr>
        </p:nvPicPr>
        <p:blipFill>
          <a:blip r:embed="rId2" cstate="print"/>
          <a:srcRect l="4815" r="4815"/>
          <a:stretch>
            <a:fillRect/>
          </a:stretch>
        </p:blipFill>
        <p:spPr bwMode="auto">
          <a:xfrm>
            <a:off x="467544" y="188640"/>
            <a:ext cx="5486400" cy="4114800"/>
          </a:xfrm>
          <a:prstGeom prst="rect">
            <a:avLst/>
          </a:prstGeom>
          <a:noFill/>
        </p:spPr>
      </p:pic>
      <p:pic>
        <p:nvPicPr>
          <p:cNvPr id="2052" name="Picture 4" descr="C:\Users\Edwin\Desktop\huisjevanslak_svg.png"/>
          <p:cNvPicPr>
            <a:picLocks noChangeAspect="1" noChangeArrowheads="1"/>
          </p:cNvPicPr>
          <p:nvPr/>
        </p:nvPicPr>
        <p:blipFill>
          <a:blip r:embed="rId3" cstate="print"/>
          <a:srcRect/>
          <a:stretch>
            <a:fillRect/>
          </a:stretch>
        </p:blipFill>
        <p:spPr bwMode="auto">
          <a:xfrm>
            <a:off x="5796136" y="0"/>
            <a:ext cx="3168352" cy="6858000"/>
          </a:xfrm>
          <a:prstGeom prst="rect">
            <a:avLst/>
          </a:prstGeom>
          <a:noFill/>
        </p:spPr>
      </p:pic>
      <p:sp>
        <p:nvSpPr>
          <p:cNvPr id="8" name="Draaiende pijl 7"/>
          <p:cNvSpPr/>
          <p:nvPr/>
        </p:nvSpPr>
        <p:spPr>
          <a:xfrm>
            <a:off x="7524328" y="4581128"/>
            <a:ext cx="978408" cy="978408"/>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Haarslak   </a:t>
            </a:r>
            <a:r>
              <a:rPr lang="nl-BE" dirty="0" err="1"/>
              <a:t>Trochulus</a:t>
            </a:r>
            <a:r>
              <a:rPr lang="nl-BE" dirty="0"/>
              <a:t> </a:t>
            </a:r>
            <a:r>
              <a:rPr lang="nl-BE" dirty="0" err="1"/>
              <a:t>hispidus</a:t>
            </a:r>
            <a:r>
              <a:rPr lang="nl-BE" dirty="0"/>
              <a:t>   </a:t>
            </a:r>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dirty="0"/>
          </a:p>
        </p:txBody>
      </p:sp>
      <p:pic>
        <p:nvPicPr>
          <p:cNvPr id="12290" name="Picture 2" descr="C:\Users\Edwin\Pictures\haar23.jpg"/>
          <p:cNvPicPr>
            <a:picLocks noGrp="1" noChangeAspect="1" noChangeArrowheads="1"/>
          </p:cNvPicPr>
          <p:nvPr>
            <p:ph sz="half" idx="2"/>
          </p:nvPr>
        </p:nvPicPr>
        <p:blipFill>
          <a:blip r:embed="rId2" cstate="print"/>
          <a:srcRect l="42290" t="18868" r="18741" b="16981"/>
          <a:stretch>
            <a:fillRect/>
          </a:stretch>
        </p:blipFill>
        <p:spPr bwMode="auto">
          <a:xfrm>
            <a:off x="0" y="1633446"/>
            <a:ext cx="4644008" cy="5093428"/>
          </a:xfrm>
          <a:prstGeom prst="rect">
            <a:avLst/>
          </a:prstGeom>
          <a:noFill/>
        </p:spPr>
      </p:pic>
      <p:pic>
        <p:nvPicPr>
          <p:cNvPr id="12291" name="Picture 3" descr="C:\Users\Edwin\Downloads\haarslakdsc04268irfa26vii17hab_trochulus_hispidus_tw.jpg"/>
          <p:cNvPicPr>
            <a:picLocks noGrp="1" noChangeAspect="1" noChangeArrowheads="1"/>
          </p:cNvPicPr>
          <p:nvPr>
            <p:ph sz="quarter" idx="4"/>
          </p:nvPr>
        </p:nvPicPr>
        <p:blipFill>
          <a:blip r:embed="rId3" cstate="print"/>
          <a:srcRect/>
          <a:stretch>
            <a:fillRect/>
          </a:stretch>
        </p:blipFill>
        <p:spPr bwMode="auto">
          <a:xfrm>
            <a:off x="3996791" y="2803597"/>
            <a:ext cx="5584017" cy="3721747"/>
          </a:xfrm>
          <a:prstGeom prst="rect">
            <a:avLst/>
          </a:prstGeom>
          <a:noFill/>
        </p:spPr>
      </p:pic>
      <p:pic>
        <p:nvPicPr>
          <p:cNvPr id="12292" name="Picture 4" descr="C:\Users\Edwin\Downloads\trichia_hispida_hs4_0164.jpg"/>
          <p:cNvPicPr>
            <a:picLocks noChangeAspect="1" noChangeArrowheads="1"/>
          </p:cNvPicPr>
          <p:nvPr/>
        </p:nvPicPr>
        <p:blipFill>
          <a:blip r:embed="rId4" cstate="print"/>
          <a:srcRect l="24485" t="14513" r="20705" b="19519"/>
          <a:stretch>
            <a:fillRect/>
          </a:stretch>
        </p:blipFill>
        <p:spPr bwMode="auto">
          <a:xfrm>
            <a:off x="6084168" y="1340768"/>
            <a:ext cx="2520280" cy="2172655"/>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Zandslak   </a:t>
            </a:r>
            <a:r>
              <a:rPr lang="nl-BE" sz="3200" dirty="0" err="1"/>
              <a:t>Theba</a:t>
            </a:r>
            <a:r>
              <a:rPr lang="nl-BE" sz="3200" dirty="0"/>
              <a:t> </a:t>
            </a:r>
            <a:r>
              <a:rPr lang="nl-BE" sz="3200" dirty="0" err="1"/>
              <a:t>pisana</a:t>
            </a:r>
            <a:r>
              <a:rPr lang="nl-BE" sz="3200" dirty="0"/>
              <a:t> </a:t>
            </a:r>
            <a:r>
              <a:rPr lang="nl-BE" sz="3200" dirty="0" err="1"/>
              <a:t>pisana</a:t>
            </a:r>
            <a:endParaRPr lang="nl-BE" sz="3200" dirty="0"/>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a:p>
        </p:txBody>
      </p:sp>
      <p:pic>
        <p:nvPicPr>
          <p:cNvPr id="13314" name="Picture 2" descr="C:\Users\Edwin\Downloads\ImageHandler.jpg"/>
          <p:cNvPicPr>
            <a:picLocks noGrp="1" noChangeAspect="1" noChangeArrowheads="1"/>
          </p:cNvPicPr>
          <p:nvPr>
            <p:ph sz="half" idx="2"/>
          </p:nvPr>
        </p:nvPicPr>
        <p:blipFill>
          <a:blip r:embed="rId2" cstate="print"/>
          <a:srcRect l="29469"/>
          <a:stretch>
            <a:fillRect/>
          </a:stretch>
        </p:blipFill>
        <p:spPr bwMode="auto">
          <a:xfrm>
            <a:off x="179512" y="1484784"/>
            <a:ext cx="4433089" cy="3928294"/>
          </a:xfrm>
          <a:prstGeom prst="rect">
            <a:avLst/>
          </a:prstGeom>
          <a:noFill/>
        </p:spPr>
      </p:pic>
      <p:pic>
        <p:nvPicPr>
          <p:cNvPr id="1026" name="Picture 2" descr="C:\Users\Edwin\Pictures\zandimg-p20fotox1azandslakkenstaanddsc-0141-20190621.jpg"/>
          <p:cNvPicPr>
            <a:picLocks noGrp="1" noChangeAspect="1" noChangeArrowheads="1"/>
          </p:cNvPicPr>
          <p:nvPr>
            <p:ph sz="quarter" idx="4"/>
          </p:nvPr>
        </p:nvPicPr>
        <p:blipFill>
          <a:blip r:embed="rId3" cstate="print"/>
          <a:srcRect/>
          <a:stretch>
            <a:fillRect/>
          </a:stretch>
        </p:blipFill>
        <p:spPr bwMode="auto">
          <a:xfrm>
            <a:off x="4932040" y="1545058"/>
            <a:ext cx="3048616" cy="458110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Naaktslakken</a:t>
            </a:r>
          </a:p>
        </p:txBody>
      </p:sp>
      <p:sp>
        <p:nvSpPr>
          <p:cNvPr id="4" name="Tijdelijke aanduiding voor inhoud 3"/>
          <p:cNvSpPr>
            <a:spLocks noGrp="1"/>
          </p:cNvSpPr>
          <p:nvPr>
            <p:ph sz="half" idx="2"/>
          </p:nvPr>
        </p:nvSpPr>
        <p:spPr/>
        <p:txBody>
          <a:bodyPr/>
          <a:lstStyle/>
          <a:p>
            <a:endParaRPr lang="nl-BE" dirty="0"/>
          </a:p>
        </p:txBody>
      </p:sp>
      <p:pic>
        <p:nvPicPr>
          <p:cNvPr id="3074" name="Picture 2" descr="C:\Users\Edwin\Pictures\500px-Deroceras_agreste_drawing_numbered_svg.png"/>
          <p:cNvPicPr>
            <a:picLocks noGrp="1" noChangeAspect="1" noChangeArrowheads="1"/>
          </p:cNvPicPr>
          <p:nvPr>
            <p:ph sz="half" idx="1"/>
          </p:nvPr>
        </p:nvPicPr>
        <p:blipFill>
          <a:blip r:embed="rId2" cstate="print"/>
          <a:srcRect/>
          <a:stretch>
            <a:fillRect/>
          </a:stretch>
        </p:blipFill>
        <p:spPr bwMode="auto">
          <a:xfrm>
            <a:off x="1043608" y="1556792"/>
            <a:ext cx="6644003" cy="3003089"/>
          </a:xfrm>
          <a:prstGeom prst="rect">
            <a:avLst/>
          </a:prstGeom>
          <a:noFill/>
        </p:spPr>
      </p:pic>
      <p:cxnSp>
        <p:nvCxnSpPr>
          <p:cNvPr id="9" name="Rechte verbindingslijn met pijl 8"/>
          <p:cNvCxnSpPr/>
          <p:nvPr/>
        </p:nvCxnSpPr>
        <p:spPr>
          <a:xfrm>
            <a:off x="3275856" y="2636912"/>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p:cNvCxnSpPr/>
          <p:nvPr/>
        </p:nvCxnSpPr>
        <p:spPr>
          <a:xfrm flipV="1">
            <a:off x="1907704" y="2636912"/>
            <a:ext cx="136815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p:nvPr/>
        </p:nvCxnSpPr>
        <p:spPr>
          <a:xfrm flipV="1">
            <a:off x="3563888" y="3717032"/>
            <a:ext cx="1296144"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kstvak 20"/>
          <p:cNvSpPr txBox="1"/>
          <p:nvPr/>
        </p:nvSpPr>
        <p:spPr>
          <a:xfrm>
            <a:off x="5148064" y="1412776"/>
            <a:ext cx="1169750" cy="369332"/>
          </a:xfrm>
          <a:prstGeom prst="rect">
            <a:avLst/>
          </a:prstGeom>
          <a:noFill/>
        </p:spPr>
        <p:txBody>
          <a:bodyPr wrap="square" rtlCol="0">
            <a:spAutoFit/>
          </a:bodyPr>
          <a:lstStyle/>
          <a:p>
            <a:r>
              <a:rPr lang="nl-BE" dirty="0"/>
              <a:t>Schild</a:t>
            </a:r>
          </a:p>
        </p:txBody>
      </p:sp>
      <p:sp>
        <p:nvSpPr>
          <p:cNvPr id="22" name="Tekstvak 21"/>
          <p:cNvSpPr txBox="1"/>
          <p:nvPr/>
        </p:nvSpPr>
        <p:spPr>
          <a:xfrm>
            <a:off x="2627784" y="4005065"/>
            <a:ext cx="1656184" cy="369332"/>
          </a:xfrm>
          <a:prstGeom prst="rect">
            <a:avLst/>
          </a:prstGeom>
          <a:noFill/>
        </p:spPr>
        <p:txBody>
          <a:bodyPr wrap="square" rtlCol="0">
            <a:spAutoFit/>
          </a:bodyPr>
          <a:lstStyle/>
          <a:p>
            <a:r>
              <a:rPr lang="nl-BE" dirty="0"/>
              <a:t>Pneumostoma</a:t>
            </a:r>
          </a:p>
        </p:txBody>
      </p:sp>
      <p:sp>
        <p:nvSpPr>
          <p:cNvPr id="23" name="Tekstvak 22"/>
          <p:cNvSpPr txBox="1"/>
          <p:nvPr/>
        </p:nvSpPr>
        <p:spPr>
          <a:xfrm>
            <a:off x="2915816" y="5013176"/>
            <a:ext cx="1958678" cy="646331"/>
          </a:xfrm>
          <a:prstGeom prst="rect">
            <a:avLst/>
          </a:prstGeom>
          <a:noFill/>
        </p:spPr>
        <p:txBody>
          <a:bodyPr wrap="none" rtlCol="0">
            <a:spAutoFit/>
          </a:bodyPr>
          <a:lstStyle/>
          <a:p>
            <a:r>
              <a:rPr lang="nl-BE" dirty="0"/>
              <a:t>Geslachtsopening. </a:t>
            </a:r>
          </a:p>
          <a:p>
            <a:r>
              <a:rPr lang="nl-BE" dirty="0"/>
              <a:t>Onder het schild</a:t>
            </a:r>
          </a:p>
        </p:txBody>
      </p:sp>
      <p:sp>
        <p:nvSpPr>
          <p:cNvPr id="24" name="Tekstvak 23"/>
          <p:cNvSpPr txBox="1"/>
          <p:nvPr/>
        </p:nvSpPr>
        <p:spPr>
          <a:xfrm>
            <a:off x="1979712" y="2708920"/>
            <a:ext cx="1731949" cy="646331"/>
          </a:xfrm>
          <a:prstGeom prst="rect">
            <a:avLst/>
          </a:prstGeom>
          <a:noFill/>
        </p:spPr>
        <p:txBody>
          <a:bodyPr wrap="square" rtlCol="0">
            <a:spAutoFit/>
          </a:bodyPr>
          <a:lstStyle/>
          <a:p>
            <a:r>
              <a:rPr lang="nl-BE" dirty="0"/>
              <a:t>Anus en ureter.</a:t>
            </a:r>
          </a:p>
          <a:p>
            <a:r>
              <a:rPr lang="nl-BE" dirty="0"/>
              <a:t>Onder het schild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dwin\Downloads\0e76472c-3685-4ea5-9f47-2b6c4b4054c6.jpg"/>
          <p:cNvPicPr>
            <a:picLocks noChangeAspect="1" noChangeArrowheads="1"/>
          </p:cNvPicPr>
          <p:nvPr/>
        </p:nvPicPr>
        <p:blipFill>
          <a:blip r:embed="rId2" cstate="print"/>
          <a:srcRect/>
          <a:stretch>
            <a:fillRect/>
          </a:stretch>
        </p:blipFill>
        <p:spPr bwMode="auto">
          <a:xfrm flipV="1">
            <a:off x="-1332656" y="6857999"/>
            <a:ext cx="5813284" cy="45719"/>
          </a:xfrm>
          <a:prstGeom prst="rect">
            <a:avLst/>
          </a:prstGeom>
          <a:noFill/>
        </p:spPr>
      </p:pic>
      <p:pic>
        <p:nvPicPr>
          <p:cNvPr id="3" name="Picture 3" descr="C:\Users\Edwin\Pictures\A267E222457F8BECE47AA67F7ACE3E7B-tijger-slak.jpg"/>
          <p:cNvPicPr>
            <a:picLocks noChangeAspect="1" noChangeArrowheads="1"/>
          </p:cNvPicPr>
          <p:nvPr/>
        </p:nvPicPr>
        <p:blipFill>
          <a:blip r:embed="rId3" cstate="print"/>
          <a:srcRect/>
          <a:stretch>
            <a:fillRect/>
          </a:stretch>
        </p:blipFill>
        <p:spPr bwMode="auto">
          <a:xfrm>
            <a:off x="5181600" y="3212976"/>
            <a:ext cx="3962400" cy="2971800"/>
          </a:xfrm>
          <a:prstGeom prst="rect">
            <a:avLst/>
          </a:prstGeom>
          <a:noFill/>
        </p:spPr>
      </p:pic>
      <p:pic>
        <p:nvPicPr>
          <p:cNvPr id="4" name="Picture 2" descr="C:\Users\Edwin\Pictures\tijgerslak.jpg"/>
          <p:cNvPicPr>
            <a:picLocks noChangeAspect="1" noChangeArrowheads="1"/>
          </p:cNvPicPr>
          <p:nvPr/>
        </p:nvPicPr>
        <p:blipFill>
          <a:blip r:embed="rId4" cstate="print"/>
          <a:srcRect/>
          <a:stretch>
            <a:fillRect/>
          </a:stretch>
        </p:blipFill>
        <p:spPr bwMode="auto">
          <a:xfrm>
            <a:off x="-180528" y="1700808"/>
            <a:ext cx="5709524" cy="3568453"/>
          </a:xfrm>
          <a:prstGeom prst="rect">
            <a:avLst/>
          </a:prstGeom>
          <a:noFill/>
        </p:spPr>
      </p:pic>
      <p:sp>
        <p:nvSpPr>
          <p:cNvPr id="5" name="Tekstvak 4"/>
          <p:cNvSpPr txBox="1"/>
          <p:nvPr/>
        </p:nvSpPr>
        <p:spPr>
          <a:xfrm>
            <a:off x="539552" y="476672"/>
            <a:ext cx="7920880" cy="584775"/>
          </a:xfrm>
          <a:prstGeom prst="rect">
            <a:avLst/>
          </a:prstGeom>
          <a:noFill/>
        </p:spPr>
        <p:txBody>
          <a:bodyPr wrap="square" rtlCol="0">
            <a:spAutoFit/>
          </a:bodyPr>
          <a:lstStyle/>
          <a:p>
            <a:pPr algn="ctr"/>
            <a:r>
              <a:rPr lang="nl-BE" sz="3200" dirty="0"/>
              <a:t>Tijgerslak   </a:t>
            </a:r>
            <a:r>
              <a:rPr lang="nl-BE" sz="3200" dirty="0" err="1"/>
              <a:t>Limax</a:t>
            </a:r>
            <a:r>
              <a:rPr lang="nl-BE" sz="3200" dirty="0"/>
              <a:t> </a:t>
            </a:r>
            <a:r>
              <a:rPr lang="nl-BE" sz="3200" dirty="0" err="1"/>
              <a:t>maximus</a:t>
            </a:r>
            <a:r>
              <a:rPr lang="nl-BE" sz="3200" dirty="0"/>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Rode of gewone  wegslak   </a:t>
            </a:r>
            <a:r>
              <a:rPr lang="nl-BE" sz="3200" dirty="0" err="1"/>
              <a:t>Arion</a:t>
            </a:r>
            <a:r>
              <a:rPr lang="nl-BE" sz="3200" dirty="0"/>
              <a:t> </a:t>
            </a:r>
            <a:r>
              <a:rPr lang="nl-BE" sz="3200" dirty="0" err="1"/>
              <a:t>rufus</a:t>
            </a:r>
            <a:endParaRPr lang="nl-BE" sz="3200" dirty="0"/>
          </a:p>
        </p:txBody>
      </p:sp>
      <p:pic>
        <p:nvPicPr>
          <p:cNvPr id="3074" name="Picture 2" descr="C:\Users\Edwin\Pictures\1024px-Arion_rufus_(Dourbes).jpg"/>
          <p:cNvPicPr>
            <a:picLocks noGrp="1" noChangeAspect="1" noChangeArrowheads="1"/>
          </p:cNvPicPr>
          <p:nvPr>
            <p:ph sz="half" idx="1"/>
          </p:nvPr>
        </p:nvPicPr>
        <p:blipFill>
          <a:blip r:embed="rId2" cstate="print"/>
          <a:srcRect/>
          <a:stretch>
            <a:fillRect/>
          </a:stretch>
        </p:blipFill>
        <p:spPr bwMode="auto">
          <a:xfrm>
            <a:off x="457199" y="1556792"/>
            <a:ext cx="5094485" cy="3820864"/>
          </a:xfrm>
          <a:prstGeom prst="rect">
            <a:avLst/>
          </a:prstGeom>
          <a:noFill/>
        </p:spPr>
      </p:pic>
      <p:pic>
        <p:nvPicPr>
          <p:cNvPr id="3075" name="Picture 3" descr="C:\Users\Edwin\Pictures\1024px-Copulating_slugs.jpg"/>
          <p:cNvPicPr>
            <a:picLocks noGrp="1" noChangeAspect="1" noChangeArrowheads="1"/>
          </p:cNvPicPr>
          <p:nvPr>
            <p:ph sz="half" idx="2"/>
          </p:nvPr>
        </p:nvPicPr>
        <p:blipFill>
          <a:blip r:embed="rId3" cstate="print"/>
          <a:srcRect/>
          <a:stretch>
            <a:fillRect/>
          </a:stretch>
        </p:blipFill>
        <p:spPr bwMode="auto">
          <a:xfrm>
            <a:off x="4716016" y="1052736"/>
            <a:ext cx="4038600" cy="3028950"/>
          </a:xfrm>
          <a:prstGeom prst="rect">
            <a:avLst/>
          </a:prstGeom>
          <a:noFill/>
        </p:spPr>
      </p:pic>
      <p:pic>
        <p:nvPicPr>
          <p:cNvPr id="3076" name="Picture 4" descr="C:\Users\Edwin\Pictures\Naaktslak_eieren.jpg"/>
          <p:cNvPicPr>
            <a:picLocks noChangeAspect="1" noChangeArrowheads="1"/>
          </p:cNvPicPr>
          <p:nvPr/>
        </p:nvPicPr>
        <p:blipFill>
          <a:blip r:embed="rId4" cstate="print"/>
          <a:srcRect/>
          <a:stretch>
            <a:fillRect/>
          </a:stretch>
        </p:blipFill>
        <p:spPr bwMode="auto">
          <a:xfrm>
            <a:off x="5364088" y="4005063"/>
            <a:ext cx="3168352" cy="294204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88640"/>
            <a:ext cx="8229600" cy="1143000"/>
          </a:xfrm>
        </p:spPr>
        <p:txBody>
          <a:bodyPr>
            <a:normAutofit fontScale="90000"/>
          </a:bodyPr>
          <a:lstStyle/>
          <a:p>
            <a:pPr algn="l"/>
            <a:r>
              <a:rPr lang="nl-BE" sz="3600" dirty="0"/>
              <a:t>Bruine wegslak    </a:t>
            </a:r>
            <a:r>
              <a:rPr lang="nl-BE" sz="3600" dirty="0" err="1"/>
              <a:t>Arion</a:t>
            </a:r>
            <a:r>
              <a:rPr lang="nl-BE" sz="3600" dirty="0"/>
              <a:t> </a:t>
            </a:r>
            <a:r>
              <a:rPr lang="nl-BE" sz="3600" dirty="0" err="1"/>
              <a:t>fuscus</a:t>
            </a:r>
            <a:r>
              <a:rPr lang="nl-BE" sz="3600" dirty="0"/>
              <a:t/>
            </a:r>
            <a:br>
              <a:rPr lang="nl-BE" sz="3600" dirty="0"/>
            </a:br>
            <a:r>
              <a:rPr lang="nl-BE" sz="3600" dirty="0"/>
              <a:t>Oranjebruine wegslak   </a:t>
            </a:r>
            <a:r>
              <a:rPr lang="nl-BE" sz="3600" dirty="0" err="1"/>
              <a:t>Arion</a:t>
            </a:r>
            <a:r>
              <a:rPr lang="nl-BE" sz="3600" dirty="0"/>
              <a:t> </a:t>
            </a:r>
            <a:r>
              <a:rPr lang="nl-BE" sz="3600" dirty="0" err="1"/>
              <a:t>subfuscus</a:t>
            </a:r>
            <a:r>
              <a:rPr lang="nl-BE" sz="2400" dirty="0"/>
              <a:t/>
            </a:r>
            <a:br>
              <a:rPr lang="nl-BE" sz="2400" dirty="0"/>
            </a:br>
            <a:endParaRPr lang="nl-BE" sz="2400" dirty="0"/>
          </a:p>
        </p:txBody>
      </p:sp>
      <p:pic>
        <p:nvPicPr>
          <p:cNvPr id="7170" name="Picture 2" descr="C:\Users\Edwin\Pictures\DSCF2855283774.jpg"/>
          <p:cNvPicPr>
            <a:picLocks noGrp="1" noChangeAspect="1" noChangeArrowheads="1"/>
          </p:cNvPicPr>
          <p:nvPr>
            <p:ph sz="half" idx="1"/>
          </p:nvPr>
        </p:nvPicPr>
        <p:blipFill>
          <a:blip r:embed="rId2" cstate="print"/>
          <a:srcRect/>
          <a:stretch>
            <a:fillRect/>
          </a:stretch>
        </p:blipFill>
        <p:spPr bwMode="auto">
          <a:xfrm>
            <a:off x="323528" y="1700808"/>
            <a:ext cx="4038600" cy="2807536"/>
          </a:xfrm>
          <a:prstGeom prst="rect">
            <a:avLst/>
          </a:prstGeom>
          <a:noFill/>
        </p:spPr>
      </p:pic>
      <p:pic>
        <p:nvPicPr>
          <p:cNvPr id="3074" name="Picture 2" descr="C:\Users\Edwin\Pictures\1-Arion-subfuscus-1463.jpg"/>
          <p:cNvPicPr>
            <a:picLocks noGrp="1" noChangeAspect="1" noChangeArrowheads="1"/>
          </p:cNvPicPr>
          <p:nvPr>
            <p:ph sz="half" idx="2"/>
          </p:nvPr>
        </p:nvPicPr>
        <p:blipFill>
          <a:blip r:embed="rId3" cstate="print"/>
          <a:srcRect/>
          <a:stretch>
            <a:fillRect/>
          </a:stretch>
        </p:blipFill>
        <p:spPr bwMode="auto">
          <a:xfrm>
            <a:off x="4648200" y="2476299"/>
            <a:ext cx="4038600" cy="2773764"/>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Zwarte wegslak   </a:t>
            </a:r>
            <a:r>
              <a:rPr lang="nl-BE" sz="3200" dirty="0" err="1"/>
              <a:t>Arion</a:t>
            </a:r>
            <a:r>
              <a:rPr lang="nl-BE" sz="3200" dirty="0"/>
              <a:t> </a:t>
            </a:r>
            <a:r>
              <a:rPr lang="nl-BE" sz="3200" dirty="0" err="1"/>
              <a:t>hortensis</a:t>
            </a:r>
            <a:endParaRPr lang="nl-BE" sz="3200" dirty="0"/>
          </a:p>
        </p:txBody>
      </p:sp>
      <p:pic>
        <p:nvPicPr>
          <p:cNvPr id="4098" name="Picture 2" descr="C:\Users\Edwin\Pictures\5670186.jpg"/>
          <p:cNvPicPr>
            <a:picLocks noGrp="1" noChangeAspect="1" noChangeArrowheads="1"/>
          </p:cNvPicPr>
          <p:nvPr>
            <p:ph sz="half" idx="1"/>
          </p:nvPr>
        </p:nvPicPr>
        <p:blipFill>
          <a:blip r:embed="rId2" cstate="print"/>
          <a:srcRect/>
          <a:stretch>
            <a:fillRect/>
          </a:stretch>
        </p:blipFill>
        <p:spPr bwMode="auto">
          <a:xfrm>
            <a:off x="0" y="1556792"/>
            <a:ext cx="5651529" cy="4509198"/>
          </a:xfrm>
          <a:prstGeom prst="rect">
            <a:avLst/>
          </a:prstGeom>
          <a:noFill/>
        </p:spPr>
      </p:pic>
      <p:pic>
        <p:nvPicPr>
          <p:cNvPr id="4099" name="Picture 3" descr="C:\Users\Edwin\Pictures\Arion_hortensis2.jpg"/>
          <p:cNvPicPr>
            <a:picLocks noGrp="1" noChangeAspect="1" noChangeArrowheads="1"/>
          </p:cNvPicPr>
          <p:nvPr>
            <p:ph sz="half" idx="2"/>
          </p:nvPr>
        </p:nvPicPr>
        <p:blipFill>
          <a:blip r:embed="rId3" cstate="print"/>
          <a:srcRect/>
          <a:stretch>
            <a:fillRect/>
          </a:stretch>
        </p:blipFill>
        <p:spPr bwMode="auto">
          <a:xfrm>
            <a:off x="4648200" y="1843881"/>
            <a:ext cx="4038600" cy="40386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Spaanse wegslak   </a:t>
            </a:r>
            <a:r>
              <a:rPr lang="nl-BE" sz="3200" dirty="0" err="1"/>
              <a:t>Arion</a:t>
            </a:r>
            <a:r>
              <a:rPr lang="nl-BE" sz="3200" dirty="0"/>
              <a:t> </a:t>
            </a:r>
            <a:r>
              <a:rPr lang="nl-BE" sz="3200" dirty="0" err="1"/>
              <a:t>vulgaris</a:t>
            </a:r>
            <a:endParaRPr lang="nl-BE" sz="3200" dirty="0"/>
          </a:p>
        </p:txBody>
      </p:sp>
      <p:sp>
        <p:nvSpPr>
          <p:cNvPr id="4" name="Tijdelijke aanduiding voor inhoud 3"/>
          <p:cNvSpPr>
            <a:spLocks noGrp="1"/>
          </p:cNvSpPr>
          <p:nvPr>
            <p:ph sz="half" idx="2"/>
          </p:nvPr>
        </p:nvSpPr>
        <p:spPr/>
        <p:txBody>
          <a:bodyPr/>
          <a:lstStyle/>
          <a:p>
            <a:endParaRPr lang="nl-BE"/>
          </a:p>
        </p:txBody>
      </p:sp>
      <p:pic>
        <p:nvPicPr>
          <p:cNvPr id="5122" name="Picture 2" descr="C:\Users\Edwin\Pictures\9711395.jpg"/>
          <p:cNvPicPr>
            <a:picLocks noGrp="1" noChangeAspect="1" noChangeArrowheads="1"/>
          </p:cNvPicPr>
          <p:nvPr>
            <p:ph sz="half" idx="1"/>
          </p:nvPr>
        </p:nvPicPr>
        <p:blipFill>
          <a:blip r:embed="rId2" cstate="print"/>
          <a:srcRect/>
          <a:stretch>
            <a:fillRect/>
          </a:stretch>
        </p:blipFill>
        <p:spPr bwMode="auto">
          <a:xfrm>
            <a:off x="179512" y="1196752"/>
            <a:ext cx="8816796" cy="5874191"/>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Grote of gewone poelslak   </a:t>
            </a:r>
            <a:r>
              <a:rPr lang="nl-BE" sz="3200" dirty="0" err="1"/>
              <a:t>Lymnaea</a:t>
            </a:r>
            <a:r>
              <a:rPr lang="nl-BE" sz="3200" dirty="0"/>
              <a:t> </a:t>
            </a:r>
            <a:r>
              <a:rPr lang="nl-BE" sz="3200" dirty="0" err="1"/>
              <a:t>stagnalis</a:t>
            </a:r>
            <a:r>
              <a:rPr lang="nl-BE" sz="3200" dirty="0"/>
              <a:t>   </a:t>
            </a:r>
          </a:p>
        </p:txBody>
      </p:sp>
      <p:pic>
        <p:nvPicPr>
          <p:cNvPr id="9218" name="Picture 2" descr="C:\Users\Edwin\Pictures\18141713.jpg"/>
          <p:cNvPicPr>
            <a:picLocks noGrp="1" noChangeAspect="1" noChangeArrowheads="1"/>
          </p:cNvPicPr>
          <p:nvPr>
            <p:ph sz="half" idx="1"/>
          </p:nvPr>
        </p:nvPicPr>
        <p:blipFill>
          <a:blip r:embed="rId2" cstate="print"/>
          <a:srcRect/>
          <a:stretch>
            <a:fillRect/>
          </a:stretch>
        </p:blipFill>
        <p:spPr bwMode="auto">
          <a:xfrm>
            <a:off x="779264" y="1600200"/>
            <a:ext cx="3394472" cy="4525963"/>
          </a:xfrm>
          <a:prstGeom prst="rect">
            <a:avLst/>
          </a:prstGeom>
          <a:noFill/>
        </p:spPr>
      </p:pic>
      <p:pic>
        <p:nvPicPr>
          <p:cNvPr id="9219" name="Picture 3" descr="C:\Users\Edwin\Pictures\Lymnaea-stagnalis-2.jpg"/>
          <p:cNvPicPr>
            <a:picLocks noGrp="1" noChangeAspect="1" noChangeArrowheads="1"/>
          </p:cNvPicPr>
          <p:nvPr>
            <p:ph sz="half" idx="2"/>
          </p:nvPr>
        </p:nvPicPr>
        <p:blipFill>
          <a:blip r:embed="rId3" cstate="print"/>
          <a:srcRect/>
          <a:stretch>
            <a:fillRect/>
          </a:stretch>
        </p:blipFill>
        <p:spPr bwMode="auto">
          <a:xfrm>
            <a:off x="3203848" y="1340768"/>
            <a:ext cx="4038600" cy="4038600"/>
          </a:xfrm>
          <a:prstGeom prst="rect">
            <a:avLst/>
          </a:prstGeom>
          <a:noFill/>
        </p:spPr>
      </p:pic>
      <p:pic>
        <p:nvPicPr>
          <p:cNvPr id="9220" name="Picture 4" descr="C:\Users\Edwin\Pictures\Potamogeton_natans4_ies.jpg"/>
          <p:cNvPicPr>
            <a:picLocks noChangeAspect="1" noChangeArrowheads="1"/>
          </p:cNvPicPr>
          <p:nvPr/>
        </p:nvPicPr>
        <p:blipFill>
          <a:blip r:embed="rId4" cstate="print"/>
          <a:srcRect/>
          <a:stretch>
            <a:fillRect/>
          </a:stretch>
        </p:blipFill>
        <p:spPr bwMode="auto">
          <a:xfrm>
            <a:off x="5477243" y="4221088"/>
            <a:ext cx="3013613" cy="263691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Grote diepslak   </a:t>
            </a:r>
            <a:r>
              <a:rPr lang="nl-BE" sz="3200" dirty="0" err="1"/>
              <a:t>Bithynia</a:t>
            </a:r>
            <a:r>
              <a:rPr lang="nl-BE" sz="3200" dirty="0"/>
              <a:t> </a:t>
            </a:r>
            <a:r>
              <a:rPr lang="nl-BE" sz="3200" dirty="0" err="1"/>
              <a:t>tentaculata</a:t>
            </a:r>
            <a:endParaRPr lang="nl-BE" sz="3200" dirty="0"/>
          </a:p>
        </p:txBody>
      </p:sp>
      <p:pic>
        <p:nvPicPr>
          <p:cNvPr id="8194" name="Picture 2" descr="C:\Users\Edwin\Pictures\18445220.jpg"/>
          <p:cNvPicPr>
            <a:picLocks noGrp="1" noChangeAspect="1" noChangeArrowheads="1"/>
          </p:cNvPicPr>
          <p:nvPr>
            <p:ph sz="half" idx="1"/>
          </p:nvPr>
        </p:nvPicPr>
        <p:blipFill>
          <a:blip r:embed="rId2" cstate="print"/>
          <a:srcRect/>
          <a:stretch>
            <a:fillRect/>
          </a:stretch>
        </p:blipFill>
        <p:spPr bwMode="auto">
          <a:xfrm>
            <a:off x="-36643" y="2780928"/>
            <a:ext cx="4542787" cy="3384376"/>
          </a:xfrm>
          <a:prstGeom prst="rect">
            <a:avLst/>
          </a:prstGeom>
          <a:noFill/>
        </p:spPr>
      </p:pic>
      <p:pic>
        <p:nvPicPr>
          <p:cNvPr id="8195" name="Picture 3" descr="C:\Users\Edwin\Pictures\25715051720_7647224fec_z.jpg"/>
          <p:cNvPicPr>
            <a:picLocks noGrp="1" noChangeAspect="1" noChangeArrowheads="1"/>
          </p:cNvPicPr>
          <p:nvPr>
            <p:ph sz="half" idx="2"/>
          </p:nvPr>
        </p:nvPicPr>
        <p:blipFill>
          <a:blip r:embed="rId3" cstate="print"/>
          <a:srcRect/>
          <a:stretch>
            <a:fillRect/>
          </a:stretch>
        </p:blipFill>
        <p:spPr bwMode="auto">
          <a:xfrm>
            <a:off x="3779912" y="1196752"/>
            <a:ext cx="3168584" cy="2376438"/>
          </a:xfrm>
          <a:prstGeom prst="rect">
            <a:avLst/>
          </a:prstGeom>
          <a:noFill/>
        </p:spPr>
      </p:pic>
      <p:pic>
        <p:nvPicPr>
          <p:cNvPr id="8196" name="Picture 4" descr="C:\Users\Edwin\Pictures\naamloos.png"/>
          <p:cNvPicPr>
            <a:picLocks noChangeAspect="1" noChangeArrowheads="1"/>
          </p:cNvPicPr>
          <p:nvPr/>
        </p:nvPicPr>
        <p:blipFill>
          <a:blip r:embed="rId4" cstate="print"/>
          <a:srcRect/>
          <a:stretch>
            <a:fillRect/>
          </a:stretch>
        </p:blipFill>
        <p:spPr bwMode="auto">
          <a:xfrm>
            <a:off x="5796136" y="3212976"/>
            <a:ext cx="3024336" cy="301915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1162472" cy="203622"/>
          </a:xfrm>
        </p:spPr>
        <p:txBody>
          <a:bodyPr>
            <a:normAutofit fontScale="90000"/>
          </a:bodyPr>
          <a:lstStyle/>
          <a:p>
            <a:endParaRPr lang="nl-BE" dirty="0"/>
          </a:p>
        </p:txBody>
      </p:sp>
      <p:sp>
        <p:nvSpPr>
          <p:cNvPr id="4" name="Tijdelijke aanduiding voor tekst 3"/>
          <p:cNvSpPr>
            <a:spLocks noGrp="1"/>
          </p:cNvSpPr>
          <p:nvPr>
            <p:ph type="body" sz="half" idx="2"/>
          </p:nvPr>
        </p:nvSpPr>
        <p:spPr>
          <a:xfrm>
            <a:off x="251520" y="692696"/>
            <a:ext cx="2304256" cy="5433467"/>
          </a:xfrm>
        </p:spPr>
        <p:txBody>
          <a:bodyPr>
            <a:normAutofit lnSpcReduction="10000"/>
          </a:bodyPr>
          <a:lstStyle/>
          <a:p>
            <a:r>
              <a:rPr lang="nl-NL" dirty="0"/>
              <a:t/>
            </a:r>
            <a:br>
              <a:rPr lang="nl-NL" dirty="0"/>
            </a:br>
            <a:r>
              <a:rPr lang="nl-NL" u="sng" dirty="0">
                <a:solidFill>
                  <a:schemeClr val="tx2">
                    <a:lumMod val="60000"/>
                    <a:lumOff val="40000"/>
                  </a:schemeClr>
                </a:solidFill>
                <a:latin typeface="Aharoni" pitchFamily="2" charset="-79"/>
                <a:cs typeface="Aharoni" pitchFamily="2" charset="-79"/>
              </a:rPr>
              <a:t>1 = </a:t>
            </a:r>
            <a:r>
              <a:rPr lang="nl-NL" u="sng" dirty="0">
                <a:solidFill>
                  <a:schemeClr val="tx2">
                    <a:lumMod val="60000"/>
                    <a:lumOff val="40000"/>
                  </a:schemeClr>
                </a:solidFill>
                <a:latin typeface="Aharoni" pitchFamily="2" charset="-79"/>
                <a:cs typeface="Aharoni" pitchFamily="2" charset="-79"/>
                <a:hlinkClick r:id="rId2" tooltip="Schelp"/>
              </a:rPr>
              <a:t>schelp</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2 = </a:t>
            </a:r>
            <a:r>
              <a:rPr lang="nl-NL" u="sng" dirty="0" err="1">
                <a:solidFill>
                  <a:schemeClr val="tx2">
                    <a:lumMod val="60000"/>
                    <a:lumOff val="40000"/>
                  </a:schemeClr>
                </a:solidFill>
                <a:latin typeface="Aharoni" pitchFamily="2" charset="-79"/>
                <a:cs typeface="Aharoni" pitchFamily="2" charset="-79"/>
                <a:hlinkClick r:id="rId3" tooltip="Hepatopancreas"/>
              </a:rPr>
              <a:t>hepatopancreas</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3 = </a:t>
            </a:r>
            <a:r>
              <a:rPr lang="nl-NL" u="sng" dirty="0">
                <a:solidFill>
                  <a:schemeClr val="tx2">
                    <a:lumMod val="60000"/>
                    <a:lumOff val="40000"/>
                  </a:schemeClr>
                </a:solidFill>
                <a:latin typeface="Aharoni" pitchFamily="2" charset="-79"/>
                <a:cs typeface="Aharoni" pitchFamily="2" charset="-79"/>
                <a:hlinkClick r:id="rId4" tooltip="Long (Pulmonata) (de pagina bestaat niet)"/>
              </a:rPr>
              <a:t>long</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4 = anus</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5 = ademopening</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6 = oog</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7 = </a:t>
            </a:r>
            <a:r>
              <a:rPr lang="nl-NL" u="sng" dirty="0">
                <a:solidFill>
                  <a:schemeClr val="tx2">
                    <a:lumMod val="60000"/>
                    <a:lumOff val="40000"/>
                  </a:schemeClr>
                </a:solidFill>
                <a:latin typeface="Aharoni" pitchFamily="2" charset="-79"/>
                <a:cs typeface="Aharoni" pitchFamily="2" charset="-79"/>
                <a:hlinkClick r:id="rId5" tooltip="Tentakel"/>
              </a:rPr>
              <a:t>tentakel</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8 = </a:t>
            </a:r>
            <a:r>
              <a:rPr lang="nl-NL" u="sng" dirty="0">
                <a:solidFill>
                  <a:schemeClr val="tx2">
                    <a:lumMod val="60000"/>
                    <a:lumOff val="40000"/>
                  </a:schemeClr>
                </a:solidFill>
                <a:latin typeface="Aharoni" pitchFamily="2" charset="-79"/>
                <a:cs typeface="Aharoni" pitchFamily="2" charset="-79"/>
                <a:hlinkClick r:id="rId6" tooltip="Zenuwknoop"/>
              </a:rPr>
              <a:t>hersenknoop</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9 = speekselbuis</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10 = mondopening</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11 = </a:t>
            </a:r>
            <a:r>
              <a:rPr lang="nl-NL" u="sng" dirty="0">
                <a:solidFill>
                  <a:schemeClr val="tx2">
                    <a:lumMod val="60000"/>
                    <a:lumOff val="40000"/>
                  </a:schemeClr>
                </a:solidFill>
                <a:latin typeface="Aharoni" pitchFamily="2" charset="-79"/>
                <a:cs typeface="Aharoni" pitchFamily="2" charset="-79"/>
                <a:hlinkClick r:id="rId7" tooltip="Krop (darmkanaal)"/>
              </a:rPr>
              <a:t>krop</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12 = </a:t>
            </a:r>
            <a:r>
              <a:rPr lang="nl-NL" u="sng" dirty="0">
                <a:solidFill>
                  <a:schemeClr val="tx2">
                    <a:lumMod val="60000"/>
                    <a:lumOff val="40000"/>
                  </a:schemeClr>
                </a:solidFill>
                <a:latin typeface="Aharoni" pitchFamily="2" charset="-79"/>
                <a:cs typeface="Aharoni" pitchFamily="2" charset="-79"/>
                <a:hlinkClick r:id="rId8" tooltip="Speekselklier"/>
              </a:rPr>
              <a:t>speekselklier</a:t>
            </a:r>
            <a:r>
              <a:rPr lang="nl-NL" u="sng" dirty="0">
                <a:solidFill>
                  <a:schemeClr val="tx2">
                    <a:lumMod val="60000"/>
                    <a:lumOff val="40000"/>
                  </a:schemeClr>
                </a:solidFill>
                <a:latin typeface="Aharoni" pitchFamily="2" charset="-79"/>
                <a:cs typeface="Aharoni" pitchFamily="2" charset="-79"/>
              </a:rPr>
              <a:t> </a:t>
            </a:r>
          </a:p>
          <a:p>
            <a:r>
              <a:rPr lang="nl-NL" u="sng" dirty="0">
                <a:solidFill>
                  <a:schemeClr val="tx2">
                    <a:lumMod val="60000"/>
                    <a:lumOff val="40000"/>
                  </a:schemeClr>
                </a:solidFill>
                <a:latin typeface="Aharoni" pitchFamily="2" charset="-79"/>
                <a:cs typeface="Aharoni" pitchFamily="2" charset="-79"/>
              </a:rPr>
              <a:t>13 = ge</a:t>
            </a:r>
            <a:r>
              <a:rPr lang="nl-NL" u="sng" dirty="0">
                <a:solidFill>
                  <a:schemeClr val="tx2">
                    <a:lumMod val="60000"/>
                    <a:lumOff val="40000"/>
                  </a:schemeClr>
                </a:solidFill>
                <a:latin typeface="Aharoni" pitchFamily="2" charset="-79"/>
                <a:cs typeface="Aharoni" pitchFamily="2" charset="-79"/>
                <a:hlinkClick r:id="rId9" tooltip="Geslachtsopening (de pagina bestaat niet)"/>
              </a:rPr>
              <a:t>slachtsopening</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14 = </a:t>
            </a:r>
            <a:r>
              <a:rPr lang="nl-NL" u="sng" dirty="0">
                <a:solidFill>
                  <a:schemeClr val="tx2">
                    <a:lumMod val="60000"/>
                    <a:lumOff val="40000"/>
                  </a:schemeClr>
                </a:solidFill>
                <a:latin typeface="Aharoni" pitchFamily="2" charset="-79"/>
                <a:cs typeface="Aharoni" pitchFamily="2" charset="-79"/>
                <a:hlinkClick r:id="rId10" tooltip="Penis"/>
              </a:rPr>
              <a:t>penis</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15 = </a:t>
            </a:r>
            <a:r>
              <a:rPr lang="nl-NL" u="sng" dirty="0">
                <a:solidFill>
                  <a:schemeClr val="tx2">
                    <a:lumMod val="60000"/>
                    <a:lumOff val="40000"/>
                  </a:schemeClr>
                </a:solidFill>
                <a:latin typeface="Aharoni" pitchFamily="2" charset="-79"/>
                <a:cs typeface="Aharoni" pitchFamily="2" charset="-79"/>
                <a:hlinkClick r:id="rId11" tooltip="Vagina"/>
              </a:rPr>
              <a:t>vagina</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16 = </a:t>
            </a:r>
            <a:r>
              <a:rPr lang="nl-NL" u="sng" dirty="0">
                <a:solidFill>
                  <a:schemeClr val="tx2">
                    <a:lumMod val="60000"/>
                    <a:lumOff val="40000"/>
                  </a:schemeClr>
                </a:solidFill>
                <a:latin typeface="Aharoni" pitchFamily="2" charset="-79"/>
                <a:cs typeface="Aharoni" pitchFamily="2" charset="-79"/>
                <a:hlinkClick r:id="rId12" tooltip="Slijmklier (de pagina bestaat niet)"/>
              </a:rPr>
              <a:t>slijmklier</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17 = </a:t>
            </a:r>
            <a:r>
              <a:rPr lang="nl-NL" u="sng" dirty="0">
                <a:solidFill>
                  <a:schemeClr val="tx2">
                    <a:lumMod val="60000"/>
                    <a:lumOff val="40000"/>
                  </a:schemeClr>
                </a:solidFill>
                <a:latin typeface="Aharoni" pitchFamily="2" charset="-79"/>
                <a:cs typeface="Aharoni" pitchFamily="2" charset="-79"/>
                <a:hlinkClick r:id="rId13" tooltip="Eileider"/>
              </a:rPr>
              <a:t>eileider</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18 = pijlzakje</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19 = </a:t>
            </a:r>
            <a:r>
              <a:rPr lang="nl-NL" u="sng" dirty="0">
                <a:solidFill>
                  <a:schemeClr val="tx2">
                    <a:lumMod val="60000"/>
                    <a:lumOff val="40000"/>
                  </a:schemeClr>
                </a:solidFill>
                <a:latin typeface="Aharoni" pitchFamily="2" charset="-79"/>
                <a:cs typeface="Aharoni" pitchFamily="2" charset="-79"/>
                <a:hlinkClick r:id="rId14" tooltip="Voet (weekdier) (de pagina bestaat niet)"/>
              </a:rPr>
              <a:t>voet</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20 = </a:t>
            </a:r>
            <a:r>
              <a:rPr lang="nl-NL" u="sng" dirty="0">
                <a:solidFill>
                  <a:schemeClr val="tx2">
                    <a:lumMod val="60000"/>
                    <a:lumOff val="40000"/>
                  </a:schemeClr>
                </a:solidFill>
                <a:latin typeface="Aharoni" pitchFamily="2" charset="-79"/>
                <a:cs typeface="Aharoni" pitchFamily="2" charset="-79"/>
                <a:hlinkClick r:id="rId15" tooltip="Maag"/>
              </a:rPr>
              <a:t>maag</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21 = </a:t>
            </a:r>
            <a:r>
              <a:rPr lang="nl-NL" u="sng" dirty="0">
                <a:solidFill>
                  <a:schemeClr val="tx2">
                    <a:lumMod val="60000"/>
                    <a:lumOff val="40000"/>
                  </a:schemeClr>
                </a:solidFill>
                <a:latin typeface="Aharoni" pitchFamily="2" charset="-79"/>
                <a:cs typeface="Aharoni" pitchFamily="2" charset="-79"/>
                <a:hlinkClick r:id="rId16" tooltip="Nier (biologie)"/>
              </a:rPr>
              <a:t>nier</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22 = </a:t>
            </a:r>
            <a:r>
              <a:rPr lang="nl-NL" u="sng" dirty="0">
                <a:solidFill>
                  <a:schemeClr val="tx2">
                    <a:lumMod val="60000"/>
                    <a:lumOff val="40000"/>
                  </a:schemeClr>
                </a:solidFill>
                <a:latin typeface="Aharoni" pitchFamily="2" charset="-79"/>
                <a:cs typeface="Aharoni" pitchFamily="2" charset="-79"/>
                <a:hlinkClick r:id="rId17" tooltip="Mantel (weekdieren)"/>
              </a:rPr>
              <a:t>mantel</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23 = </a:t>
            </a:r>
            <a:r>
              <a:rPr lang="nl-NL" u="sng" dirty="0">
                <a:solidFill>
                  <a:schemeClr val="tx2">
                    <a:lumMod val="60000"/>
                    <a:lumOff val="40000"/>
                  </a:schemeClr>
                </a:solidFill>
                <a:latin typeface="Aharoni" pitchFamily="2" charset="-79"/>
                <a:cs typeface="Aharoni" pitchFamily="2" charset="-79"/>
                <a:hlinkClick r:id="rId18" tooltip="Hart"/>
              </a:rPr>
              <a:t>hart</a:t>
            </a:r>
            <a:r>
              <a:rPr lang="nl-NL" u="sng" dirty="0">
                <a:solidFill>
                  <a:schemeClr val="tx2">
                    <a:lumMod val="60000"/>
                    <a:lumOff val="40000"/>
                  </a:schemeClr>
                </a:solidFill>
                <a:latin typeface="Aharoni" pitchFamily="2" charset="-79"/>
                <a:cs typeface="Aharoni" pitchFamily="2" charset="-79"/>
              </a:rPr>
              <a:t/>
            </a:r>
            <a:br>
              <a:rPr lang="nl-NL" u="sng" dirty="0">
                <a:solidFill>
                  <a:schemeClr val="tx2">
                    <a:lumMod val="60000"/>
                    <a:lumOff val="40000"/>
                  </a:schemeClr>
                </a:solidFill>
                <a:latin typeface="Aharoni" pitchFamily="2" charset="-79"/>
                <a:cs typeface="Aharoni" pitchFamily="2" charset="-79"/>
              </a:rPr>
            </a:br>
            <a:r>
              <a:rPr lang="nl-NL" u="sng" dirty="0">
                <a:solidFill>
                  <a:schemeClr val="tx2">
                    <a:lumMod val="60000"/>
                    <a:lumOff val="40000"/>
                  </a:schemeClr>
                </a:solidFill>
                <a:latin typeface="Aharoni" pitchFamily="2" charset="-79"/>
                <a:cs typeface="Aharoni" pitchFamily="2" charset="-79"/>
              </a:rPr>
              <a:t>24 = </a:t>
            </a:r>
            <a:r>
              <a:rPr lang="nl-NL" u="sng" dirty="0">
                <a:solidFill>
                  <a:schemeClr val="tx2">
                    <a:lumMod val="60000"/>
                    <a:lumOff val="40000"/>
                  </a:schemeClr>
                </a:solidFill>
                <a:latin typeface="Aharoni" pitchFamily="2" charset="-79"/>
                <a:cs typeface="Aharoni" pitchFamily="2" charset="-79"/>
                <a:hlinkClick r:id="rId19" tooltip="Zaadleider"/>
              </a:rPr>
              <a:t>zaadleider</a:t>
            </a:r>
            <a:r>
              <a:rPr lang="nl-NL" u="sng" dirty="0">
                <a:solidFill>
                  <a:schemeClr val="tx2">
                    <a:lumMod val="60000"/>
                    <a:lumOff val="40000"/>
                  </a:schemeClr>
                </a:solidFill>
                <a:latin typeface="Aharoni" pitchFamily="2" charset="-79"/>
                <a:cs typeface="Aharoni" pitchFamily="2" charset="-79"/>
              </a:rPr>
              <a:t> </a:t>
            </a:r>
          </a:p>
          <a:p>
            <a:endParaRPr lang="nl-BE" dirty="0">
              <a:solidFill>
                <a:srgbClr val="0070C0"/>
              </a:solidFill>
              <a:latin typeface="Aharoni" pitchFamily="2" charset="-79"/>
              <a:cs typeface="Aharoni" pitchFamily="2" charset="-79"/>
            </a:endParaRPr>
          </a:p>
        </p:txBody>
      </p:sp>
      <p:pic>
        <p:nvPicPr>
          <p:cNvPr id="23554" name="Picture 2"/>
          <p:cNvPicPr>
            <a:picLocks noGrp="1" noChangeAspect="1" noChangeArrowheads="1"/>
          </p:cNvPicPr>
          <p:nvPr>
            <p:ph idx="1"/>
          </p:nvPr>
        </p:nvPicPr>
        <p:blipFill>
          <a:blip r:embed="rId20" cstate="print"/>
          <a:srcRect/>
          <a:stretch>
            <a:fillRect/>
          </a:stretch>
        </p:blipFill>
        <p:spPr bwMode="auto">
          <a:xfrm>
            <a:off x="2267745" y="692696"/>
            <a:ext cx="6876255" cy="4968552"/>
          </a:xfrm>
          <a:prstGeom prst="rect">
            <a:avLst/>
          </a:prstGeom>
          <a:noFill/>
          <a:ln w="9525">
            <a:noFill/>
            <a:miter lim="800000"/>
            <a:headEnd/>
            <a:tailEnd/>
          </a:ln>
        </p:spPr>
      </p:pic>
      <p:cxnSp>
        <p:nvCxnSpPr>
          <p:cNvPr id="8" name="Rechte verbindingslijn met pijl 7"/>
          <p:cNvCxnSpPr/>
          <p:nvPr/>
        </p:nvCxnSpPr>
        <p:spPr>
          <a:xfrm flipH="1">
            <a:off x="7092280" y="1484784"/>
            <a:ext cx="432048"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flipH="1">
            <a:off x="7020272" y="1772816"/>
            <a:ext cx="936104"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flipH="1" flipV="1">
            <a:off x="7668344" y="5085184"/>
            <a:ext cx="1152128"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flipV="1">
            <a:off x="8748464" y="3933056"/>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PIJL-RECHTS 14"/>
          <p:cNvSpPr/>
          <p:nvPr/>
        </p:nvSpPr>
        <p:spPr>
          <a:xfrm>
            <a:off x="2915816" y="5301208"/>
            <a:ext cx="97840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sz="3600" dirty="0"/>
              <a:t>Posthorenslak   </a:t>
            </a:r>
            <a:r>
              <a:rPr lang="nl-BE" sz="3600" dirty="0" err="1"/>
              <a:t>Planorbius</a:t>
            </a:r>
            <a:r>
              <a:rPr lang="nl-BE" sz="3600" dirty="0"/>
              <a:t> </a:t>
            </a:r>
            <a:r>
              <a:rPr lang="nl-BE" sz="3600" dirty="0" err="1"/>
              <a:t>corneus</a:t>
            </a:r>
            <a:r>
              <a:rPr lang="nl-BE" sz="3600" dirty="0"/>
              <a:t> </a:t>
            </a:r>
            <a:r>
              <a:rPr lang="nl-BE" sz="3600" dirty="0" err="1"/>
              <a:t>corneus</a:t>
            </a:r>
            <a:r>
              <a:rPr lang="nl-BE" sz="3600" dirty="0"/>
              <a:t/>
            </a:r>
            <a:br>
              <a:rPr lang="nl-BE" sz="3600" dirty="0"/>
            </a:br>
            <a:r>
              <a:rPr lang="nl-BE" dirty="0"/>
              <a:t>   </a:t>
            </a:r>
          </a:p>
        </p:txBody>
      </p:sp>
      <p:pic>
        <p:nvPicPr>
          <p:cNvPr id="10242" name="Picture 2" descr="C:\Users\Edwin\Pictures\15403468.jpg"/>
          <p:cNvPicPr>
            <a:picLocks noGrp="1" noChangeAspect="1" noChangeArrowheads="1"/>
          </p:cNvPicPr>
          <p:nvPr>
            <p:ph sz="half" idx="1"/>
          </p:nvPr>
        </p:nvPicPr>
        <p:blipFill>
          <a:blip r:embed="rId2" cstate="print"/>
          <a:srcRect/>
          <a:stretch>
            <a:fillRect/>
          </a:stretch>
        </p:blipFill>
        <p:spPr bwMode="auto">
          <a:xfrm>
            <a:off x="107504" y="1628800"/>
            <a:ext cx="4038600" cy="2690717"/>
          </a:xfrm>
          <a:prstGeom prst="rect">
            <a:avLst/>
          </a:prstGeom>
          <a:noFill/>
        </p:spPr>
      </p:pic>
      <p:pic>
        <p:nvPicPr>
          <p:cNvPr id="10243" name="Picture 3" descr="C:\Users\Edwin\Pictures\800px-Posthornschnecke1.jpg"/>
          <p:cNvPicPr>
            <a:picLocks noGrp="1" noChangeAspect="1" noChangeArrowheads="1"/>
          </p:cNvPicPr>
          <p:nvPr>
            <p:ph sz="half" idx="2"/>
          </p:nvPr>
        </p:nvPicPr>
        <p:blipFill>
          <a:blip r:embed="rId3" cstate="print"/>
          <a:srcRect/>
          <a:stretch>
            <a:fillRect/>
          </a:stretch>
        </p:blipFill>
        <p:spPr bwMode="auto">
          <a:xfrm>
            <a:off x="4139952" y="1335633"/>
            <a:ext cx="4546848" cy="454684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l"/>
            <a:r>
              <a:rPr lang="nl-BE" sz="3200" dirty="0"/>
              <a:t>Ovale poelslak	                 Begroeide poelslak</a:t>
            </a:r>
            <a:br>
              <a:rPr lang="nl-BE" sz="3200" dirty="0"/>
            </a:br>
            <a:r>
              <a:rPr lang="nl-BE" sz="3200" dirty="0"/>
              <a:t>Radix </a:t>
            </a:r>
            <a:r>
              <a:rPr lang="nl-BE" sz="3200" dirty="0" err="1"/>
              <a:t>balthica</a:t>
            </a:r>
            <a:r>
              <a:rPr lang="nl-BE" sz="3200" dirty="0"/>
              <a:t>		       Radix </a:t>
            </a:r>
            <a:r>
              <a:rPr lang="nl-BE" sz="3200" dirty="0" err="1"/>
              <a:t>labiata</a:t>
            </a:r>
            <a:endParaRPr lang="nl-BE" sz="3200" dirty="0"/>
          </a:p>
        </p:txBody>
      </p:sp>
      <p:pic>
        <p:nvPicPr>
          <p:cNvPr id="2050" name="Picture 2" descr="C:\Users\Edwin\Pictures\2843076.jpg"/>
          <p:cNvPicPr>
            <a:picLocks noGrp="1" noChangeAspect="1" noChangeArrowheads="1"/>
          </p:cNvPicPr>
          <p:nvPr>
            <p:ph sz="half" idx="1"/>
          </p:nvPr>
        </p:nvPicPr>
        <p:blipFill>
          <a:blip r:embed="rId2" cstate="print"/>
          <a:srcRect/>
          <a:stretch>
            <a:fillRect/>
          </a:stretch>
        </p:blipFill>
        <p:spPr bwMode="auto">
          <a:xfrm>
            <a:off x="179512" y="2564904"/>
            <a:ext cx="4402600" cy="3301950"/>
          </a:xfrm>
          <a:prstGeom prst="rect">
            <a:avLst/>
          </a:prstGeom>
          <a:noFill/>
        </p:spPr>
      </p:pic>
      <p:pic>
        <p:nvPicPr>
          <p:cNvPr id="2051" name="Picture 3" descr="C:\Users\Edwin\Pictures\753903.jpg"/>
          <p:cNvPicPr>
            <a:picLocks noGrp="1" noChangeAspect="1" noChangeArrowheads="1"/>
          </p:cNvPicPr>
          <p:nvPr>
            <p:ph sz="half" idx="2"/>
          </p:nvPr>
        </p:nvPicPr>
        <p:blipFill>
          <a:blip r:embed="rId3" cstate="print"/>
          <a:srcRect/>
          <a:stretch>
            <a:fillRect/>
          </a:stretch>
        </p:blipFill>
        <p:spPr bwMode="auto">
          <a:xfrm>
            <a:off x="4574868" y="1395884"/>
            <a:ext cx="4569132" cy="4486597"/>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err="1"/>
              <a:t>Oorvormige</a:t>
            </a:r>
            <a:r>
              <a:rPr lang="nl-BE" sz="3200" dirty="0"/>
              <a:t>  poelslak   Radix </a:t>
            </a:r>
            <a:r>
              <a:rPr lang="nl-BE" sz="3200" dirty="0" err="1"/>
              <a:t>auriculata</a:t>
            </a:r>
            <a:endParaRPr lang="nl-BE" sz="3200" dirty="0"/>
          </a:p>
        </p:txBody>
      </p:sp>
      <p:pic>
        <p:nvPicPr>
          <p:cNvPr id="3074" name="Picture 2" descr="C:\Users\Edwin\Pictures\201919.jpg"/>
          <p:cNvPicPr>
            <a:picLocks noGrp="1" noChangeAspect="1" noChangeArrowheads="1"/>
          </p:cNvPicPr>
          <p:nvPr>
            <p:ph sz="half" idx="1"/>
          </p:nvPr>
        </p:nvPicPr>
        <p:blipFill>
          <a:blip r:embed="rId2" cstate="print"/>
          <a:srcRect/>
          <a:stretch>
            <a:fillRect/>
          </a:stretch>
        </p:blipFill>
        <p:spPr bwMode="auto">
          <a:xfrm>
            <a:off x="-53921" y="1497376"/>
            <a:ext cx="4841945" cy="3524935"/>
          </a:xfrm>
          <a:prstGeom prst="rect">
            <a:avLst/>
          </a:prstGeom>
          <a:noFill/>
        </p:spPr>
      </p:pic>
      <p:pic>
        <p:nvPicPr>
          <p:cNvPr id="3075" name="Picture 3" descr="C:\Users\Edwin\Pictures\21975731.jpg"/>
          <p:cNvPicPr>
            <a:picLocks noGrp="1" noChangeAspect="1" noChangeArrowheads="1"/>
          </p:cNvPicPr>
          <p:nvPr>
            <p:ph sz="half" idx="2"/>
          </p:nvPr>
        </p:nvPicPr>
        <p:blipFill>
          <a:blip r:embed="rId3" cstate="print"/>
          <a:srcRect/>
          <a:stretch>
            <a:fillRect/>
          </a:stretch>
        </p:blipFill>
        <p:spPr bwMode="auto">
          <a:xfrm>
            <a:off x="4648200" y="2348706"/>
            <a:ext cx="4038600" cy="302895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a:t>Slaapslak   </a:t>
            </a:r>
            <a:r>
              <a:rPr lang="nl-BE" sz="3200" dirty="0" err="1"/>
              <a:t>Aplexa</a:t>
            </a:r>
            <a:r>
              <a:rPr lang="nl-BE" sz="3200" dirty="0"/>
              <a:t> </a:t>
            </a:r>
            <a:r>
              <a:rPr lang="nl-BE" sz="3200" dirty="0" err="1"/>
              <a:t>hypnorum</a:t>
            </a:r>
            <a:endParaRPr lang="nl-BE" sz="3200" dirty="0"/>
          </a:p>
        </p:txBody>
      </p:sp>
      <p:pic>
        <p:nvPicPr>
          <p:cNvPr id="4098" name="Picture 2" descr="C:\Users\Edwin\Pictures\8189814.jpg"/>
          <p:cNvPicPr>
            <a:picLocks noGrp="1" noChangeAspect="1" noChangeArrowheads="1"/>
          </p:cNvPicPr>
          <p:nvPr>
            <p:ph sz="half" idx="1"/>
          </p:nvPr>
        </p:nvPicPr>
        <p:blipFill>
          <a:blip r:embed="rId2" cstate="print"/>
          <a:srcRect/>
          <a:stretch>
            <a:fillRect/>
          </a:stretch>
        </p:blipFill>
        <p:spPr bwMode="auto">
          <a:xfrm>
            <a:off x="-495214" y="2924944"/>
            <a:ext cx="5903274" cy="3933056"/>
          </a:xfrm>
          <a:prstGeom prst="rect">
            <a:avLst/>
          </a:prstGeom>
          <a:noFill/>
        </p:spPr>
      </p:pic>
      <p:pic>
        <p:nvPicPr>
          <p:cNvPr id="4099" name="Picture 3" descr="C:\Users\Edwin\Pictures\266px-Aplexa_hypnorum.png"/>
          <p:cNvPicPr>
            <a:picLocks noGrp="1" noChangeAspect="1" noChangeArrowheads="1"/>
          </p:cNvPicPr>
          <p:nvPr>
            <p:ph sz="half" idx="2"/>
          </p:nvPr>
        </p:nvPicPr>
        <p:blipFill>
          <a:blip r:embed="rId3" cstate="print"/>
          <a:srcRect/>
          <a:stretch>
            <a:fillRect/>
          </a:stretch>
        </p:blipFill>
        <p:spPr bwMode="auto">
          <a:xfrm>
            <a:off x="5580112" y="1700808"/>
            <a:ext cx="3434333" cy="3782931"/>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2400" dirty="0" err="1"/>
              <a:t>Tweekleppigen</a:t>
            </a:r>
            <a:r>
              <a:rPr lang="nl-BE" sz="2400" dirty="0"/>
              <a:t>   </a:t>
            </a:r>
            <a:r>
              <a:rPr lang="nl-BE" sz="2400" dirty="0" err="1"/>
              <a:t>Bivalva</a:t>
            </a:r>
            <a:endParaRPr lang="nl-BE" sz="2400" dirty="0"/>
          </a:p>
        </p:txBody>
      </p:sp>
      <p:sp>
        <p:nvSpPr>
          <p:cNvPr id="4" name="Tijdelijke aanduiding voor inhoud 3"/>
          <p:cNvSpPr>
            <a:spLocks noGrp="1"/>
          </p:cNvSpPr>
          <p:nvPr>
            <p:ph sz="half" idx="2"/>
          </p:nvPr>
        </p:nvSpPr>
        <p:spPr/>
        <p:txBody>
          <a:bodyPr/>
          <a:lstStyle/>
          <a:p>
            <a:endParaRPr lang="nl-BE"/>
          </a:p>
        </p:txBody>
      </p:sp>
      <p:pic>
        <p:nvPicPr>
          <p:cNvPr id="6146" name="Picture 2" descr="C:\Users\Edwin\Pictures\anatomyOfShell.jpg"/>
          <p:cNvPicPr>
            <a:picLocks noGrp="1" noChangeAspect="1" noChangeArrowheads="1"/>
          </p:cNvPicPr>
          <p:nvPr>
            <p:ph sz="half" idx="1"/>
          </p:nvPr>
        </p:nvPicPr>
        <p:blipFill>
          <a:blip r:embed="rId2" cstate="print"/>
          <a:srcRect/>
          <a:stretch>
            <a:fillRect/>
          </a:stretch>
        </p:blipFill>
        <p:spPr bwMode="auto">
          <a:xfrm>
            <a:off x="1475656" y="1114764"/>
            <a:ext cx="6482207" cy="5743236"/>
          </a:xfrm>
          <a:prstGeom prst="rect">
            <a:avLst/>
          </a:prstGeom>
          <a:noFill/>
        </p:spPr>
      </p:pic>
      <p:sp>
        <p:nvSpPr>
          <p:cNvPr id="5" name="Tekstvak 4"/>
          <p:cNvSpPr txBox="1"/>
          <p:nvPr/>
        </p:nvSpPr>
        <p:spPr>
          <a:xfrm>
            <a:off x="1115616" y="4653136"/>
            <a:ext cx="1831014" cy="461665"/>
          </a:xfrm>
          <a:prstGeom prst="rect">
            <a:avLst/>
          </a:prstGeom>
          <a:noFill/>
        </p:spPr>
        <p:txBody>
          <a:bodyPr wrap="none" rtlCol="0">
            <a:spAutoFit/>
          </a:bodyPr>
          <a:lstStyle/>
          <a:p>
            <a:r>
              <a:rPr lang="nl-BE" sz="2400" b="1" dirty="0"/>
              <a:t>Mantelbocht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200" dirty="0" err="1"/>
              <a:t>Zwanemossel</a:t>
            </a:r>
            <a:r>
              <a:rPr lang="nl-BE" sz="3200" dirty="0"/>
              <a:t>   </a:t>
            </a:r>
            <a:r>
              <a:rPr lang="nl-BE" sz="3200" dirty="0" err="1"/>
              <a:t>Anodonta</a:t>
            </a:r>
            <a:r>
              <a:rPr lang="nl-BE" sz="3200" dirty="0"/>
              <a:t> </a:t>
            </a:r>
            <a:r>
              <a:rPr lang="nl-BE" sz="3200" dirty="0" err="1"/>
              <a:t>cygnea</a:t>
            </a:r>
            <a:r>
              <a:rPr lang="nl-BE" sz="3200" dirty="0"/>
              <a:t> </a:t>
            </a:r>
          </a:p>
        </p:txBody>
      </p:sp>
      <p:pic>
        <p:nvPicPr>
          <p:cNvPr id="7170" name="Picture 2" descr="C:\Users\Edwin\Pictures\20083993.jpg"/>
          <p:cNvPicPr>
            <a:picLocks noGrp="1" noChangeAspect="1" noChangeArrowheads="1"/>
          </p:cNvPicPr>
          <p:nvPr>
            <p:ph sz="half" idx="1"/>
          </p:nvPr>
        </p:nvPicPr>
        <p:blipFill>
          <a:blip r:embed="rId2" cstate="print"/>
          <a:srcRect/>
          <a:stretch>
            <a:fillRect/>
          </a:stretch>
        </p:blipFill>
        <p:spPr bwMode="auto">
          <a:xfrm>
            <a:off x="0" y="1484784"/>
            <a:ext cx="5554339" cy="2992401"/>
          </a:xfrm>
          <a:prstGeom prst="rect">
            <a:avLst/>
          </a:prstGeom>
          <a:noFill/>
        </p:spPr>
      </p:pic>
      <p:pic>
        <p:nvPicPr>
          <p:cNvPr id="7172" name="Picture 4" descr="C:\Users\Edwin\Pictures\zwanenmossel_0.jpg"/>
          <p:cNvPicPr>
            <a:picLocks noGrp="1" noChangeAspect="1" noChangeArrowheads="1"/>
          </p:cNvPicPr>
          <p:nvPr>
            <p:ph sz="half" idx="2"/>
          </p:nvPr>
        </p:nvPicPr>
        <p:blipFill>
          <a:blip r:embed="rId3" cstate="print"/>
          <a:srcRect/>
          <a:stretch>
            <a:fillRect/>
          </a:stretch>
        </p:blipFill>
        <p:spPr bwMode="auto">
          <a:xfrm>
            <a:off x="4932040" y="3861048"/>
            <a:ext cx="4104457" cy="2736304"/>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06090"/>
          </a:xfrm>
        </p:spPr>
        <p:txBody>
          <a:bodyPr>
            <a:normAutofit/>
          </a:bodyPr>
          <a:lstStyle/>
          <a:p>
            <a:r>
              <a:rPr lang="nl-BE" sz="3200" dirty="0"/>
              <a:t>   </a:t>
            </a:r>
            <a:r>
              <a:rPr lang="nl-BE" sz="3200" dirty="0" err="1"/>
              <a:t>Anodonta</a:t>
            </a:r>
            <a:r>
              <a:rPr lang="nl-BE" sz="3200" dirty="0"/>
              <a:t> </a:t>
            </a:r>
            <a:r>
              <a:rPr lang="nl-BE" sz="3200" dirty="0" err="1"/>
              <a:t>cygnea</a:t>
            </a:r>
            <a:r>
              <a:rPr lang="nl-BE" sz="3200" dirty="0"/>
              <a:t> f. </a:t>
            </a:r>
            <a:r>
              <a:rPr lang="nl-BE" sz="3200" dirty="0" err="1"/>
              <a:t>cellensis</a:t>
            </a:r>
            <a:endParaRPr lang="nl-BE" sz="3200" dirty="0"/>
          </a:p>
        </p:txBody>
      </p:sp>
      <p:sp>
        <p:nvSpPr>
          <p:cNvPr id="4" name="Tijdelijke aanduiding voor inhoud 3"/>
          <p:cNvSpPr>
            <a:spLocks noGrp="1"/>
          </p:cNvSpPr>
          <p:nvPr>
            <p:ph sz="half" idx="2"/>
          </p:nvPr>
        </p:nvSpPr>
        <p:spPr/>
        <p:txBody>
          <a:bodyPr/>
          <a:lstStyle/>
          <a:p>
            <a:endParaRPr lang="nl-BE" dirty="0"/>
          </a:p>
        </p:txBody>
      </p:sp>
      <p:pic>
        <p:nvPicPr>
          <p:cNvPr id="8194" name="Picture 2" descr="C:\Users\Edwin\Pictures\15614952.jpg"/>
          <p:cNvPicPr>
            <a:picLocks noGrp="1" noChangeAspect="1" noChangeArrowheads="1"/>
          </p:cNvPicPr>
          <p:nvPr>
            <p:ph sz="half" idx="1"/>
          </p:nvPr>
        </p:nvPicPr>
        <p:blipFill>
          <a:blip r:embed="rId2" cstate="print"/>
          <a:srcRect/>
          <a:stretch>
            <a:fillRect/>
          </a:stretch>
        </p:blipFill>
        <p:spPr bwMode="auto">
          <a:xfrm>
            <a:off x="1475656" y="980728"/>
            <a:ext cx="5904656" cy="5904656"/>
          </a:xfrm>
          <a:prstGeom prst="rect">
            <a:avLst/>
          </a:prstGeom>
          <a:noFill/>
        </p:spPr>
      </p:pic>
      <p:sp>
        <p:nvSpPr>
          <p:cNvPr id="5" name="Tekstvak 4"/>
          <p:cNvSpPr txBox="1"/>
          <p:nvPr/>
        </p:nvSpPr>
        <p:spPr>
          <a:xfrm>
            <a:off x="7308304" y="3015536"/>
            <a:ext cx="1066254" cy="369332"/>
          </a:xfrm>
          <a:prstGeom prst="rect">
            <a:avLst/>
          </a:prstGeom>
          <a:noFill/>
        </p:spPr>
        <p:txBody>
          <a:bodyPr wrap="square" rtlCol="0">
            <a:spAutoFit/>
          </a:bodyPr>
          <a:lstStyle/>
          <a:p>
            <a:r>
              <a:rPr lang="nl-BE" dirty="0"/>
              <a:t>Voorzijde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4" name="Tijdelijke aanduiding voor inhoud 3"/>
          <p:cNvSpPr>
            <a:spLocks noGrp="1"/>
          </p:cNvSpPr>
          <p:nvPr>
            <p:ph sz="half" idx="2"/>
          </p:nvPr>
        </p:nvSpPr>
        <p:spPr/>
        <p:txBody>
          <a:bodyPr/>
          <a:lstStyle/>
          <a:p>
            <a:endParaRPr lang="nl-BE" dirty="0"/>
          </a:p>
        </p:txBody>
      </p:sp>
      <p:pic>
        <p:nvPicPr>
          <p:cNvPr id="9218" name="Picture 2" descr="C:\Users\Edwin\Pictures\P1050085a-Medium1.jpg"/>
          <p:cNvPicPr>
            <a:picLocks noGrp="1" noChangeAspect="1" noChangeArrowheads="1"/>
          </p:cNvPicPr>
          <p:nvPr>
            <p:ph sz="half" idx="1"/>
          </p:nvPr>
        </p:nvPicPr>
        <p:blipFill>
          <a:blip r:embed="rId2" cstate="print"/>
          <a:srcRect/>
          <a:stretch>
            <a:fillRect/>
          </a:stretch>
        </p:blipFill>
        <p:spPr bwMode="auto">
          <a:xfrm>
            <a:off x="-72008" y="0"/>
            <a:ext cx="9216008" cy="691200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10242" name="Picture 2" descr="C:\Users\Edwin\Pictures\Bittervoorn_JH_001_1200x600px.jpg"/>
          <p:cNvPicPr>
            <a:picLocks noGrp="1" noChangeAspect="1" noChangeArrowheads="1"/>
          </p:cNvPicPr>
          <p:nvPr>
            <p:ph sz="half" idx="1"/>
          </p:nvPr>
        </p:nvPicPr>
        <p:blipFill>
          <a:blip r:embed="rId2" cstate="print"/>
          <a:srcRect/>
          <a:stretch>
            <a:fillRect/>
          </a:stretch>
        </p:blipFill>
        <p:spPr bwMode="auto">
          <a:xfrm>
            <a:off x="0" y="0"/>
            <a:ext cx="6923112" cy="3460055"/>
          </a:xfrm>
          <a:prstGeom prst="rect">
            <a:avLst/>
          </a:prstGeom>
          <a:noFill/>
        </p:spPr>
      </p:pic>
      <p:pic>
        <p:nvPicPr>
          <p:cNvPr id="10243" name="Picture 3" descr="C:\Users\Edwin\Pictures\image001.jpg"/>
          <p:cNvPicPr>
            <a:picLocks noGrp="1" noChangeAspect="1" noChangeArrowheads="1"/>
          </p:cNvPicPr>
          <p:nvPr>
            <p:ph sz="half" idx="2"/>
          </p:nvPr>
        </p:nvPicPr>
        <p:blipFill>
          <a:blip r:embed="rId3" cstate="print"/>
          <a:srcRect/>
          <a:stretch>
            <a:fillRect/>
          </a:stretch>
        </p:blipFill>
        <p:spPr bwMode="auto">
          <a:xfrm>
            <a:off x="2115773" y="2708920"/>
            <a:ext cx="6976065" cy="4149080"/>
          </a:xfrm>
          <a:prstGeom prst="rect">
            <a:avLst/>
          </a:prstGeom>
          <a:noFill/>
        </p:spPr>
      </p:pic>
      <p:sp>
        <p:nvSpPr>
          <p:cNvPr id="5" name="Tekstvak 4"/>
          <p:cNvSpPr txBox="1"/>
          <p:nvPr/>
        </p:nvSpPr>
        <p:spPr>
          <a:xfrm>
            <a:off x="4499992" y="332656"/>
            <a:ext cx="1944216" cy="461665"/>
          </a:xfrm>
          <a:prstGeom prst="rect">
            <a:avLst/>
          </a:prstGeom>
          <a:noFill/>
        </p:spPr>
        <p:txBody>
          <a:bodyPr wrap="square" rtlCol="0">
            <a:spAutoFit/>
          </a:bodyPr>
          <a:lstStyle/>
          <a:p>
            <a:r>
              <a:rPr lang="nl-BE" sz="2400" dirty="0">
                <a:solidFill>
                  <a:schemeClr val="bg1"/>
                </a:solidFill>
              </a:rPr>
              <a:t>Bittervoorn</a:t>
            </a:r>
          </a:p>
        </p:txBody>
      </p:sp>
      <p:sp>
        <p:nvSpPr>
          <p:cNvPr id="6" name="Tekstvak 5"/>
          <p:cNvSpPr txBox="1"/>
          <p:nvPr/>
        </p:nvSpPr>
        <p:spPr>
          <a:xfrm>
            <a:off x="5076056" y="3068960"/>
            <a:ext cx="184731" cy="369332"/>
          </a:xfrm>
          <a:prstGeom prst="rect">
            <a:avLst/>
          </a:prstGeom>
          <a:noFill/>
        </p:spPr>
        <p:txBody>
          <a:bodyPr wrap="none" rtlCol="0">
            <a:spAutoFit/>
          </a:bodyPr>
          <a:lstStyle/>
          <a:p>
            <a:endParaRPr lang="nl-BE"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BE" sz="3600" dirty="0"/>
              <a:t>Schildersmossel   </a:t>
            </a:r>
            <a:r>
              <a:rPr lang="nl-BE" sz="3600" dirty="0" err="1"/>
              <a:t>Unio</a:t>
            </a:r>
            <a:r>
              <a:rPr lang="nl-BE" sz="3600" dirty="0"/>
              <a:t> </a:t>
            </a:r>
            <a:r>
              <a:rPr lang="nl-BE" sz="3600" dirty="0" err="1"/>
              <a:t>pictorum</a:t>
            </a:r>
            <a:endParaRPr lang="nl-BE" sz="3600" dirty="0"/>
          </a:p>
        </p:txBody>
      </p:sp>
      <p:sp>
        <p:nvSpPr>
          <p:cNvPr id="4" name="Tijdelijke aanduiding voor inhoud 3"/>
          <p:cNvSpPr>
            <a:spLocks noGrp="1"/>
          </p:cNvSpPr>
          <p:nvPr>
            <p:ph sz="half" idx="2"/>
          </p:nvPr>
        </p:nvSpPr>
        <p:spPr/>
        <p:txBody>
          <a:bodyPr/>
          <a:lstStyle/>
          <a:p>
            <a:endParaRPr lang="nl-BE" dirty="0"/>
          </a:p>
        </p:txBody>
      </p:sp>
      <p:pic>
        <p:nvPicPr>
          <p:cNvPr id="2050" name="Picture 2" descr="C:\Users\Edwin\Pictures\1038485.jpg"/>
          <p:cNvPicPr>
            <a:picLocks noGrp="1" noChangeAspect="1" noChangeArrowheads="1"/>
          </p:cNvPicPr>
          <p:nvPr>
            <p:ph sz="half" idx="1"/>
          </p:nvPr>
        </p:nvPicPr>
        <p:blipFill>
          <a:blip r:embed="rId2" cstate="print"/>
          <a:srcRect/>
          <a:stretch>
            <a:fillRect/>
          </a:stretch>
        </p:blipFill>
        <p:spPr bwMode="auto">
          <a:xfrm>
            <a:off x="-108520" y="1600200"/>
            <a:ext cx="5760640" cy="5760640"/>
          </a:xfrm>
          <a:prstGeom prst="rect">
            <a:avLst/>
          </a:prstGeom>
          <a:noFill/>
        </p:spPr>
      </p:pic>
      <p:sp>
        <p:nvSpPr>
          <p:cNvPr id="8" name="Kader 7"/>
          <p:cNvSpPr/>
          <p:nvPr/>
        </p:nvSpPr>
        <p:spPr>
          <a:xfrm rot="5400000">
            <a:off x="3347864" y="2636912"/>
            <a:ext cx="720080" cy="576064"/>
          </a:xfrm>
          <a:prstGeom prst="frame">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4" name="Tijdelijke aanduiding voor inhoud 3"/>
          <p:cNvSpPr>
            <a:spLocks noGrp="1"/>
          </p:cNvSpPr>
          <p:nvPr>
            <p:ph sz="half" idx="2"/>
          </p:nvPr>
        </p:nvSpPr>
        <p:spPr/>
        <p:txBody>
          <a:bodyPr/>
          <a:lstStyle/>
          <a:p>
            <a:endParaRPr lang="nl-BE"/>
          </a:p>
        </p:txBody>
      </p:sp>
      <p:pic>
        <p:nvPicPr>
          <p:cNvPr id="3074" name="Picture 2" descr="C:\Users\Edwin\Pictures\Slug%20anatomy%20101clowrescropped.jpg"/>
          <p:cNvPicPr>
            <a:picLocks noGrp="1" noChangeAspect="1" noChangeArrowheads="1"/>
          </p:cNvPicPr>
          <p:nvPr>
            <p:ph sz="half" idx="1"/>
          </p:nvPr>
        </p:nvPicPr>
        <p:blipFill>
          <a:blip r:embed="rId2" cstate="print"/>
          <a:srcRect/>
          <a:stretch>
            <a:fillRect/>
          </a:stretch>
        </p:blipFill>
        <p:spPr bwMode="auto">
          <a:xfrm>
            <a:off x="-202905" y="980728"/>
            <a:ext cx="9346905" cy="4692724"/>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9011344" cy="1143000"/>
          </a:xfrm>
        </p:spPr>
        <p:txBody>
          <a:bodyPr>
            <a:normAutofit fontScale="90000"/>
          </a:bodyPr>
          <a:lstStyle/>
          <a:p>
            <a:pPr algn="l"/>
            <a:r>
              <a:rPr lang="nl-BE" sz="3600" dirty="0"/>
              <a:t>Gewone erwtenmossel          Rivier-erwtenmossel</a:t>
            </a:r>
            <a:br>
              <a:rPr lang="nl-BE" sz="3600" dirty="0"/>
            </a:br>
            <a:r>
              <a:rPr lang="nl-BE" sz="3600" dirty="0"/>
              <a:t>  </a:t>
            </a:r>
            <a:r>
              <a:rPr lang="nl-BE" sz="3600" dirty="0" err="1"/>
              <a:t>Pisidium</a:t>
            </a:r>
            <a:r>
              <a:rPr lang="nl-BE" sz="3600" dirty="0"/>
              <a:t> </a:t>
            </a:r>
            <a:r>
              <a:rPr lang="nl-BE" sz="3600" dirty="0" err="1"/>
              <a:t>casertanum</a:t>
            </a:r>
            <a:r>
              <a:rPr lang="nl-BE" sz="3600" dirty="0"/>
              <a:t>              </a:t>
            </a:r>
            <a:r>
              <a:rPr lang="nl-BE" sz="3600" dirty="0" err="1"/>
              <a:t>Pisidium</a:t>
            </a:r>
            <a:r>
              <a:rPr lang="nl-BE" sz="3600" dirty="0"/>
              <a:t> </a:t>
            </a:r>
            <a:r>
              <a:rPr lang="nl-BE" sz="3600" dirty="0" err="1"/>
              <a:t>amnicum</a:t>
            </a:r>
            <a:r>
              <a:rPr lang="nl-BE" sz="2400" dirty="0"/>
              <a:t>			</a:t>
            </a:r>
          </a:p>
        </p:txBody>
      </p:sp>
      <p:pic>
        <p:nvPicPr>
          <p:cNvPr id="12290" name="Picture 2" descr="C:\Users\Edwin\Pictures\Pisidium%20casertanum%20(Poli,%201791).jpg"/>
          <p:cNvPicPr>
            <a:picLocks noGrp="1" noChangeAspect="1" noChangeArrowheads="1"/>
          </p:cNvPicPr>
          <p:nvPr>
            <p:ph sz="half" idx="1"/>
          </p:nvPr>
        </p:nvPicPr>
        <p:blipFill>
          <a:blip r:embed="rId2" cstate="print"/>
          <a:srcRect/>
          <a:stretch>
            <a:fillRect/>
          </a:stretch>
        </p:blipFill>
        <p:spPr bwMode="auto">
          <a:xfrm>
            <a:off x="323528" y="2332037"/>
            <a:ext cx="3647926" cy="4525963"/>
          </a:xfrm>
          <a:prstGeom prst="rect">
            <a:avLst/>
          </a:prstGeom>
          <a:noFill/>
        </p:spPr>
      </p:pic>
      <p:pic>
        <p:nvPicPr>
          <p:cNvPr id="12291" name="Picture 3" descr="C:\Users\Edwin\Pictures\Pisidium_amnicum.jpg"/>
          <p:cNvPicPr>
            <a:picLocks noGrp="1" noChangeAspect="1" noChangeArrowheads="1"/>
          </p:cNvPicPr>
          <p:nvPr>
            <p:ph sz="half" idx="2"/>
          </p:nvPr>
        </p:nvPicPr>
        <p:blipFill>
          <a:blip r:embed="rId3" cstate="print"/>
          <a:srcRect/>
          <a:stretch>
            <a:fillRect/>
          </a:stretch>
        </p:blipFill>
        <p:spPr bwMode="auto">
          <a:xfrm>
            <a:off x="4355976" y="2367533"/>
            <a:ext cx="4209080" cy="4490467"/>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a:t>Stompe erwtenmossel   </a:t>
            </a:r>
            <a:r>
              <a:rPr lang="nl-BE" dirty="0" err="1"/>
              <a:t>Pisidium</a:t>
            </a:r>
            <a:r>
              <a:rPr lang="nl-BE" dirty="0"/>
              <a:t> </a:t>
            </a:r>
            <a:r>
              <a:rPr lang="nl-BE" dirty="0" err="1"/>
              <a:t>obtusale</a:t>
            </a:r>
            <a:endParaRPr lang="nl-BE" dirty="0"/>
          </a:p>
        </p:txBody>
      </p:sp>
      <p:sp>
        <p:nvSpPr>
          <p:cNvPr id="4" name="Tijdelijke aanduiding voor inhoud 3"/>
          <p:cNvSpPr>
            <a:spLocks noGrp="1"/>
          </p:cNvSpPr>
          <p:nvPr>
            <p:ph sz="half" idx="2"/>
          </p:nvPr>
        </p:nvSpPr>
        <p:spPr/>
        <p:txBody>
          <a:bodyPr/>
          <a:lstStyle/>
          <a:p>
            <a:endParaRPr lang="nl-BE"/>
          </a:p>
        </p:txBody>
      </p:sp>
      <p:pic>
        <p:nvPicPr>
          <p:cNvPr id="14338" name="Picture 2" descr="C:\Users\Edwin\Pictures\22594927.jpg"/>
          <p:cNvPicPr>
            <a:picLocks noGrp="1" noChangeAspect="1" noChangeArrowheads="1"/>
          </p:cNvPicPr>
          <p:nvPr>
            <p:ph sz="half" idx="1"/>
          </p:nvPr>
        </p:nvPicPr>
        <p:blipFill>
          <a:blip r:embed="rId2" cstate="print"/>
          <a:srcRect/>
          <a:stretch>
            <a:fillRect/>
          </a:stretch>
        </p:blipFill>
        <p:spPr bwMode="auto">
          <a:xfrm>
            <a:off x="1619672" y="1412776"/>
            <a:ext cx="5904656" cy="5292047"/>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sz="3200" dirty="0"/>
              <a:t>Samengedrukte erwtenmossel   </a:t>
            </a:r>
            <a:r>
              <a:rPr lang="nl-BE" sz="3200" dirty="0" err="1"/>
              <a:t>Euglesa</a:t>
            </a:r>
            <a:r>
              <a:rPr lang="nl-BE" sz="3200" dirty="0"/>
              <a:t> </a:t>
            </a:r>
            <a:r>
              <a:rPr lang="nl-BE" sz="3200" dirty="0" err="1"/>
              <a:t>compressa</a:t>
            </a:r>
            <a:r>
              <a:rPr lang="nl-BE" sz="3200" dirty="0"/>
              <a:t/>
            </a:r>
            <a:br>
              <a:rPr lang="nl-BE" sz="3200" dirty="0"/>
            </a:br>
            <a:r>
              <a:rPr lang="nl-BE" sz="2400" dirty="0"/>
              <a:t>Nieuwe soort in Nederland (2018)</a:t>
            </a:r>
          </a:p>
        </p:txBody>
      </p:sp>
      <p:sp>
        <p:nvSpPr>
          <p:cNvPr id="4" name="Tijdelijke aanduiding voor inhoud 3"/>
          <p:cNvSpPr>
            <a:spLocks noGrp="1"/>
          </p:cNvSpPr>
          <p:nvPr>
            <p:ph sz="half" idx="2"/>
          </p:nvPr>
        </p:nvSpPr>
        <p:spPr/>
        <p:txBody>
          <a:bodyPr/>
          <a:lstStyle/>
          <a:p>
            <a:endParaRPr lang="nl-BE"/>
          </a:p>
        </p:txBody>
      </p:sp>
      <p:pic>
        <p:nvPicPr>
          <p:cNvPr id="1026" name="Picture 2" descr="C:\Users\Edwin\Pictures\3b48de96-468f-4160-b6cf-8861d270d6ae.jpg"/>
          <p:cNvPicPr>
            <a:picLocks noGrp="1" noChangeAspect="1" noChangeArrowheads="1"/>
          </p:cNvPicPr>
          <p:nvPr>
            <p:ph sz="half" idx="1"/>
          </p:nvPr>
        </p:nvPicPr>
        <p:blipFill>
          <a:blip r:embed="rId2" cstate="print"/>
          <a:srcRect/>
          <a:stretch>
            <a:fillRect/>
          </a:stretch>
        </p:blipFill>
        <p:spPr bwMode="auto">
          <a:xfrm>
            <a:off x="107504" y="2276872"/>
            <a:ext cx="9307549" cy="374441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Edwin\Downloads\20180624_094636-14b9460eae4176e2f004c80b7eeac24b-minislider-m.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PIJL-LINKS 2"/>
          <p:cNvSpPr/>
          <p:nvPr/>
        </p:nvSpPr>
        <p:spPr>
          <a:xfrm>
            <a:off x="5148064" y="4437112"/>
            <a:ext cx="133844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PIJL-OMHOOG 3"/>
          <p:cNvSpPr/>
          <p:nvPr/>
        </p:nvSpPr>
        <p:spPr>
          <a:xfrm flipH="1">
            <a:off x="2771800" y="4797152"/>
            <a:ext cx="144016" cy="11944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p:cNvSpPr txBox="1"/>
          <p:nvPr/>
        </p:nvSpPr>
        <p:spPr>
          <a:xfrm>
            <a:off x="6732240" y="4365104"/>
            <a:ext cx="1550424" cy="369332"/>
          </a:xfrm>
          <a:prstGeom prst="rect">
            <a:avLst/>
          </a:prstGeom>
          <a:noFill/>
        </p:spPr>
        <p:txBody>
          <a:bodyPr wrap="none" rtlCol="0">
            <a:spAutoFit/>
          </a:bodyPr>
          <a:lstStyle/>
          <a:p>
            <a:r>
              <a:rPr lang="nl-BE" dirty="0">
                <a:solidFill>
                  <a:srgbClr val="00B0F0"/>
                </a:solidFill>
              </a:rPr>
              <a:t>pneumostoma</a:t>
            </a:r>
          </a:p>
        </p:txBody>
      </p:sp>
      <p:sp>
        <p:nvSpPr>
          <p:cNvPr id="6" name="Tekstvak 5"/>
          <p:cNvSpPr txBox="1"/>
          <p:nvPr/>
        </p:nvSpPr>
        <p:spPr>
          <a:xfrm>
            <a:off x="2627784" y="5949280"/>
            <a:ext cx="1577355" cy="369332"/>
          </a:xfrm>
          <a:prstGeom prst="rect">
            <a:avLst/>
          </a:prstGeom>
          <a:noFill/>
        </p:spPr>
        <p:txBody>
          <a:bodyPr wrap="none" rtlCol="0">
            <a:spAutoFit/>
          </a:bodyPr>
          <a:lstStyle/>
          <a:p>
            <a:r>
              <a:rPr lang="nl-BE" dirty="0">
                <a:solidFill>
                  <a:srgbClr val="00B0F0"/>
                </a:solidFill>
              </a:rPr>
              <a:t>Anus en ureter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slakkensex</a:t>
            </a:r>
            <a:endParaRPr lang="nl-BE" dirty="0"/>
          </a:p>
        </p:txBody>
      </p:sp>
      <p:sp>
        <p:nvSpPr>
          <p:cNvPr id="3" name="Tijdelijke aanduiding voor tekst 2"/>
          <p:cNvSpPr>
            <a:spLocks noGrp="1"/>
          </p:cNvSpPr>
          <p:nvPr>
            <p:ph type="body" idx="1"/>
          </p:nvPr>
        </p:nvSpPr>
        <p:spPr/>
        <p:txBody>
          <a:bodyPr/>
          <a:lstStyle/>
          <a:p>
            <a:r>
              <a:rPr lang="nl-BE" dirty="0"/>
              <a:t>Wijngaardslak</a:t>
            </a:r>
          </a:p>
        </p:txBody>
      </p:sp>
      <p:sp>
        <p:nvSpPr>
          <p:cNvPr id="5" name="Tijdelijke aanduiding voor tekst 4"/>
          <p:cNvSpPr>
            <a:spLocks noGrp="1"/>
          </p:cNvSpPr>
          <p:nvPr>
            <p:ph type="body" sz="quarter" idx="3"/>
          </p:nvPr>
        </p:nvSpPr>
        <p:spPr/>
        <p:txBody>
          <a:bodyPr>
            <a:normAutofit fontScale="77500" lnSpcReduction="20000"/>
          </a:bodyPr>
          <a:lstStyle/>
          <a:p>
            <a:r>
              <a:rPr lang="nl-BE" dirty="0"/>
              <a:t>P=penis   VD=</a:t>
            </a:r>
            <a:r>
              <a:rPr lang="nl-BE" dirty="0" err="1"/>
              <a:t>vas</a:t>
            </a:r>
            <a:r>
              <a:rPr lang="nl-BE" dirty="0"/>
              <a:t> </a:t>
            </a:r>
            <a:r>
              <a:rPr lang="nl-BE" dirty="0" err="1"/>
              <a:t>deferens</a:t>
            </a:r>
            <a:r>
              <a:rPr lang="nl-BE" dirty="0"/>
              <a:t>   V=vagina  DS=dart </a:t>
            </a:r>
            <a:r>
              <a:rPr lang="nl-BE" dirty="0" err="1"/>
              <a:t>sac</a:t>
            </a:r>
            <a:r>
              <a:rPr lang="nl-BE" dirty="0"/>
              <a:t>   R=</a:t>
            </a:r>
            <a:r>
              <a:rPr lang="nl-BE" dirty="0" err="1"/>
              <a:t>receptaculum</a:t>
            </a:r>
            <a:endParaRPr lang="nl-BE" dirty="0"/>
          </a:p>
        </p:txBody>
      </p:sp>
      <p:pic>
        <p:nvPicPr>
          <p:cNvPr id="24578" name="Picture 2" descr="C:\Users\Edwin\Desktop\slakkensexs-,P20fotograaf,P20Lodi,P20,P26,P20Koene_jpg,qitok=uKYfpBPi_pagespeed_ic_nCtvwZUKbK.jpg"/>
          <p:cNvPicPr>
            <a:picLocks noGrp="1" noChangeAspect="1" noChangeArrowheads="1"/>
          </p:cNvPicPr>
          <p:nvPr>
            <p:ph sz="half" idx="2"/>
          </p:nvPr>
        </p:nvPicPr>
        <p:blipFill>
          <a:blip r:embed="rId2" cstate="print"/>
          <a:srcRect/>
          <a:stretch>
            <a:fillRect/>
          </a:stretch>
        </p:blipFill>
        <p:spPr bwMode="auto">
          <a:xfrm>
            <a:off x="457200" y="2803789"/>
            <a:ext cx="4040188" cy="2693459"/>
          </a:xfrm>
          <a:prstGeom prst="rect">
            <a:avLst/>
          </a:prstGeom>
          <a:noFill/>
        </p:spPr>
      </p:pic>
      <p:pic>
        <p:nvPicPr>
          <p:cNvPr id="24579" name="Picture 3" descr="C:\Users\Edwin\Downloads\Genitalia-of-Ibycus-rachelae-nov-spec-paratype-Mount-Trus-Madi-1400-m-alt.png"/>
          <p:cNvPicPr>
            <a:picLocks noGrp="1" noChangeAspect="1" noChangeArrowheads="1"/>
          </p:cNvPicPr>
          <p:nvPr>
            <p:ph sz="quarter" idx="4"/>
          </p:nvPr>
        </p:nvPicPr>
        <p:blipFill>
          <a:blip r:embed="rId3" cstate="print"/>
          <a:srcRect/>
          <a:stretch>
            <a:fillRect/>
          </a:stretch>
        </p:blipFill>
        <p:spPr bwMode="auto">
          <a:xfrm>
            <a:off x="4645025" y="2226282"/>
            <a:ext cx="4041775" cy="384847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tekst 2"/>
          <p:cNvSpPr>
            <a:spLocks noGrp="1"/>
          </p:cNvSpPr>
          <p:nvPr>
            <p:ph type="body" idx="1"/>
          </p:nvPr>
        </p:nvSpPr>
        <p:spPr/>
        <p:txBody>
          <a:bodyPr/>
          <a:lstStyle/>
          <a:p>
            <a:endParaRPr lang="nl-BE"/>
          </a:p>
        </p:txBody>
      </p:sp>
      <p:sp>
        <p:nvSpPr>
          <p:cNvPr id="5" name="Tijdelijke aanduiding voor tekst 4"/>
          <p:cNvSpPr>
            <a:spLocks noGrp="1"/>
          </p:cNvSpPr>
          <p:nvPr>
            <p:ph type="body" sz="quarter" idx="3"/>
          </p:nvPr>
        </p:nvSpPr>
        <p:spPr/>
        <p:txBody>
          <a:bodyPr/>
          <a:lstStyle/>
          <a:p>
            <a:endParaRPr lang="nl-BE"/>
          </a:p>
        </p:txBody>
      </p:sp>
      <p:pic>
        <p:nvPicPr>
          <p:cNvPr id="26626" name="Picture 2" descr="C:\Users\Edwin\Desktop\liefdespijlenslak1024px-Love-darts.png"/>
          <p:cNvPicPr>
            <a:picLocks noGrp="1" noChangeAspect="1" noChangeArrowheads="1"/>
          </p:cNvPicPr>
          <p:nvPr>
            <p:ph sz="quarter" idx="4"/>
          </p:nvPr>
        </p:nvPicPr>
        <p:blipFill>
          <a:blip r:embed="rId2" cstate="print"/>
          <a:srcRect/>
          <a:stretch>
            <a:fillRect/>
          </a:stretch>
        </p:blipFill>
        <p:spPr bwMode="auto">
          <a:xfrm>
            <a:off x="179512" y="188640"/>
            <a:ext cx="8723503" cy="6264696"/>
          </a:xfrm>
          <a:prstGeom prst="rect">
            <a:avLst/>
          </a:prstGeom>
          <a:noFill/>
        </p:spPr>
      </p:pic>
      <p:sp>
        <p:nvSpPr>
          <p:cNvPr id="8" name="Tekstvak 7"/>
          <p:cNvSpPr txBox="1"/>
          <p:nvPr/>
        </p:nvSpPr>
        <p:spPr>
          <a:xfrm>
            <a:off x="395536" y="1268760"/>
            <a:ext cx="2228502" cy="338554"/>
          </a:xfrm>
          <a:prstGeom prst="rect">
            <a:avLst/>
          </a:prstGeom>
          <a:noFill/>
        </p:spPr>
        <p:txBody>
          <a:bodyPr wrap="square" rtlCol="0">
            <a:spAutoFit/>
          </a:bodyPr>
          <a:lstStyle/>
          <a:p>
            <a:r>
              <a:rPr lang="nl-BE" sz="1600" dirty="0">
                <a:solidFill>
                  <a:schemeClr val="bg1"/>
                </a:solidFill>
              </a:rPr>
              <a:t>Gewone haarslak</a:t>
            </a:r>
            <a:endParaRPr lang="nl-BE" sz="1600" dirty="0"/>
          </a:p>
        </p:txBody>
      </p:sp>
      <p:sp>
        <p:nvSpPr>
          <p:cNvPr id="11" name="Tekstvak 10"/>
          <p:cNvSpPr txBox="1"/>
          <p:nvPr/>
        </p:nvSpPr>
        <p:spPr>
          <a:xfrm>
            <a:off x="4788024" y="1124744"/>
            <a:ext cx="1792924" cy="584775"/>
          </a:xfrm>
          <a:prstGeom prst="rect">
            <a:avLst/>
          </a:prstGeom>
          <a:noFill/>
        </p:spPr>
        <p:txBody>
          <a:bodyPr wrap="square" rtlCol="0">
            <a:spAutoFit/>
          </a:bodyPr>
          <a:lstStyle/>
          <a:p>
            <a:r>
              <a:rPr lang="nl-BE" sz="1600" dirty="0">
                <a:solidFill>
                  <a:schemeClr val="bg1"/>
                </a:solidFill>
              </a:rPr>
              <a:t>Aziatische tramspijker</a:t>
            </a:r>
          </a:p>
        </p:txBody>
      </p:sp>
      <p:sp>
        <p:nvSpPr>
          <p:cNvPr id="12" name="Tekstvak 11"/>
          <p:cNvSpPr txBox="1"/>
          <p:nvPr/>
        </p:nvSpPr>
        <p:spPr>
          <a:xfrm>
            <a:off x="4644008" y="4293096"/>
            <a:ext cx="1872208" cy="338554"/>
          </a:xfrm>
          <a:prstGeom prst="rect">
            <a:avLst/>
          </a:prstGeom>
          <a:noFill/>
        </p:spPr>
        <p:txBody>
          <a:bodyPr wrap="square" rtlCol="0">
            <a:spAutoFit/>
          </a:bodyPr>
          <a:lstStyle/>
          <a:p>
            <a:r>
              <a:rPr lang="nl-BE" sz="1600" dirty="0">
                <a:solidFill>
                  <a:schemeClr val="bg1"/>
                </a:solidFill>
              </a:rPr>
              <a:t>Witgerande tuinslak</a:t>
            </a:r>
          </a:p>
        </p:txBody>
      </p:sp>
      <p:sp>
        <p:nvSpPr>
          <p:cNvPr id="13" name="Tekstvak 12"/>
          <p:cNvSpPr txBox="1"/>
          <p:nvPr/>
        </p:nvSpPr>
        <p:spPr>
          <a:xfrm>
            <a:off x="6948264" y="4365104"/>
            <a:ext cx="1440160" cy="338554"/>
          </a:xfrm>
          <a:prstGeom prst="rect">
            <a:avLst/>
          </a:prstGeom>
          <a:noFill/>
        </p:spPr>
        <p:txBody>
          <a:bodyPr wrap="square" rtlCol="0">
            <a:spAutoFit/>
          </a:bodyPr>
          <a:lstStyle/>
          <a:p>
            <a:r>
              <a:rPr lang="nl-BE" sz="1600" dirty="0">
                <a:solidFill>
                  <a:schemeClr val="bg1"/>
                </a:solidFill>
              </a:rPr>
              <a:t>Loofslak </a:t>
            </a:r>
            <a:r>
              <a:rPr lang="nl-BE" sz="1600" dirty="0" err="1">
                <a:solidFill>
                  <a:schemeClr val="bg1"/>
                </a:solidFill>
              </a:rPr>
              <a:t>spec</a:t>
            </a:r>
            <a:r>
              <a:rPr lang="nl-BE" sz="1600" dirty="0">
                <a:solidFill>
                  <a:schemeClr val="bg1"/>
                </a:solidFill>
              </a:rPr>
              <a:t>.</a:t>
            </a:r>
          </a:p>
        </p:txBody>
      </p:sp>
      <p:sp>
        <p:nvSpPr>
          <p:cNvPr id="14" name="Tijdelijke aanduiding voor inhoud 13"/>
          <p:cNvSpPr>
            <a:spLocks noGrp="1"/>
          </p:cNvSpPr>
          <p:nvPr>
            <p:ph sz="half" idx="2"/>
          </p:nvPr>
        </p:nvSpPr>
        <p:spPr/>
        <p:txBody>
          <a:bodyPr/>
          <a:lstStyle/>
          <a:p>
            <a:endParaRPr lang="nl-B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dwin\Downloads\slaksex-parend-kimura.jpg"/>
          <p:cNvPicPr>
            <a:picLocks noChangeAspect="1" noChangeArrowheads="1"/>
          </p:cNvPicPr>
          <p:nvPr/>
        </p:nvPicPr>
        <p:blipFill>
          <a:blip r:embed="rId2" cstate="print"/>
          <a:srcRect/>
          <a:stretch>
            <a:fillRect/>
          </a:stretch>
        </p:blipFill>
        <p:spPr bwMode="auto">
          <a:xfrm>
            <a:off x="762000" y="406400"/>
            <a:ext cx="7620000" cy="6045200"/>
          </a:xfrm>
          <a:prstGeom prst="rect">
            <a:avLst/>
          </a:prstGeom>
          <a:noFill/>
        </p:spPr>
      </p:pic>
    </p:spTree>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2080</TotalTime>
  <Words>391</Words>
  <Application>Microsoft Office PowerPoint</Application>
  <PresentationFormat>Diavoorstelling (4:3)</PresentationFormat>
  <Paragraphs>80</Paragraphs>
  <Slides>52</Slides>
  <Notes>0</Notes>
  <HiddenSlides>0</HiddenSlides>
  <MMClips>0</MMClips>
  <ScaleCrop>false</ScaleCrop>
  <HeadingPairs>
    <vt:vector size="4" baseType="variant">
      <vt:variant>
        <vt:lpstr>Thema</vt:lpstr>
      </vt:variant>
      <vt:variant>
        <vt:i4>1</vt:i4>
      </vt:variant>
      <vt:variant>
        <vt:lpstr>Diatitels</vt:lpstr>
      </vt:variant>
      <vt:variant>
        <vt:i4>52</vt:i4>
      </vt:variant>
    </vt:vector>
  </HeadingPairs>
  <TitlesOfParts>
    <vt:vector size="53" baseType="lpstr">
      <vt:lpstr>Office-thema</vt:lpstr>
      <vt:lpstr>SLAKKEN</vt:lpstr>
      <vt:lpstr>Systematiek          Taxonomie</vt:lpstr>
      <vt:lpstr>            Cepea nemoralis of zwartgerande tuinslak</vt:lpstr>
      <vt:lpstr>Dia 4</vt:lpstr>
      <vt:lpstr>Dia 5</vt:lpstr>
      <vt:lpstr>Dia 6</vt:lpstr>
      <vt:lpstr>slakkensex</vt:lpstr>
      <vt:lpstr>Dia 8</vt:lpstr>
      <vt:lpstr>Dia 9</vt:lpstr>
      <vt:lpstr>Liefdespijl van een loofslak</vt:lpstr>
      <vt:lpstr>Dia 11</vt:lpstr>
      <vt:lpstr>Spaanse wegslak.  Lehmannia valentiana</vt:lpstr>
      <vt:lpstr>Dia 13</vt:lpstr>
      <vt:lpstr>Dia 14</vt:lpstr>
      <vt:lpstr>Gewone barnsteenslak   Siccinea putris</vt:lpstr>
      <vt:lpstr>Dia 16</vt:lpstr>
      <vt:lpstr>Broedzakken met daarin ongeslachtelijke voortplanting  (sporocysten)</vt:lpstr>
      <vt:lpstr>Cyclus van de  Leucochloridium paradoxum</vt:lpstr>
      <vt:lpstr>Dia 19</vt:lpstr>
      <vt:lpstr>Dia 20</vt:lpstr>
      <vt:lpstr>Segrijnslak   Cornu aspersum</vt:lpstr>
      <vt:lpstr>Wijngaardslak   Helix pomatia</vt:lpstr>
      <vt:lpstr>Alinda biplicata biplicata   Grote clausilia</vt:lpstr>
      <vt:lpstr>Dia 24</vt:lpstr>
      <vt:lpstr>Geribde clausilia       Macrogastra attenuata            lineolata</vt:lpstr>
      <vt:lpstr>Gekielde clausilia   Macrogastra rolphii rolphii</vt:lpstr>
      <vt:lpstr>Donkere glimslak   Zonitoides nitidus</vt:lpstr>
      <vt:lpstr>Lookglansslak   Oxychilus alliarius</vt:lpstr>
      <vt:lpstr>Kleine kartuizerslak   Monacha cartusiana</vt:lpstr>
      <vt:lpstr>Haarslak   Trochulus hispidus   </vt:lpstr>
      <vt:lpstr>Zandslak   Theba pisana pisana</vt:lpstr>
      <vt:lpstr>Naaktslakken</vt:lpstr>
      <vt:lpstr>Dia 33</vt:lpstr>
      <vt:lpstr>Rode of gewone  wegslak   Arion rufus</vt:lpstr>
      <vt:lpstr>Bruine wegslak    Arion fuscus Oranjebruine wegslak   Arion subfuscus </vt:lpstr>
      <vt:lpstr>Zwarte wegslak   Arion hortensis</vt:lpstr>
      <vt:lpstr>Spaanse wegslak   Arion vulgaris</vt:lpstr>
      <vt:lpstr>Grote of gewone poelslak   Lymnaea stagnalis   </vt:lpstr>
      <vt:lpstr>Grote diepslak   Bithynia tentaculata</vt:lpstr>
      <vt:lpstr>Posthorenslak   Planorbius corneus corneus    </vt:lpstr>
      <vt:lpstr>Ovale poelslak                  Begroeide poelslak Radix balthica         Radix labiata</vt:lpstr>
      <vt:lpstr>Oorvormige  poelslak   Radix auriculata</vt:lpstr>
      <vt:lpstr>Slaapslak   Aplexa hypnorum</vt:lpstr>
      <vt:lpstr>Tweekleppigen   Bivalva</vt:lpstr>
      <vt:lpstr>Zwanemossel   Anodonta cygnea </vt:lpstr>
      <vt:lpstr>   Anodonta cygnea f. cellensis</vt:lpstr>
      <vt:lpstr>Dia 47</vt:lpstr>
      <vt:lpstr>Dia 48</vt:lpstr>
      <vt:lpstr>Schildersmossel   Unio pictorum</vt:lpstr>
      <vt:lpstr>Gewone erwtenmossel          Rivier-erwtenmossel   Pisidium casertanum              Pisidium amnicum   </vt:lpstr>
      <vt:lpstr>Stompe erwtenmossel   Pisidium obtusale</vt:lpstr>
      <vt:lpstr>Samengedrukte erwtenmossel   Euglesa compressa Nieuwe soort in Nederland (2018)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SLAKKEN</dc:title>
  <dc:creator>Edwin Thoen</dc:creator>
  <cp:lastModifiedBy>Edwin Thoen</cp:lastModifiedBy>
  <cp:revision>251</cp:revision>
  <dcterms:created xsi:type="dcterms:W3CDTF">2020-01-23T08:48:56Z</dcterms:created>
  <dcterms:modified xsi:type="dcterms:W3CDTF">2020-02-21T15:26:31Z</dcterms:modified>
</cp:coreProperties>
</file>